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 id="2147483791" r:id="rId2"/>
  </p:sldMasterIdLst>
  <p:notesMasterIdLst>
    <p:notesMasterId r:id="rId86"/>
  </p:notesMasterIdLst>
  <p:handoutMasterIdLst>
    <p:handoutMasterId r:id="rId87"/>
  </p:handoutMasterIdLst>
  <p:sldIdLst>
    <p:sldId id="529" r:id="rId3"/>
    <p:sldId id="405" r:id="rId4"/>
    <p:sldId id="408" r:id="rId5"/>
    <p:sldId id="409" r:id="rId6"/>
    <p:sldId id="410" r:id="rId7"/>
    <p:sldId id="411" r:id="rId8"/>
    <p:sldId id="530" r:id="rId9"/>
    <p:sldId id="531" r:id="rId10"/>
    <p:sldId id="412" r:id="rId11"/>
    <p:sldId id="503" r:id="rId12"/>
    <p:sldId id="425" r:id="rId13"/>
    <p:sldId id="414" r:id="rId14"/>
    <p:sldId id="448" r:id="rId15"/>
    <p:sldId id="415" r:id="rId16"/>
    <p:sldId id="416" r:id="rId17"/>
    <p:sldId id="417" r:id="rId18"/>
    <p:sldId id="418" r:id="rId19"/>
    <p:sldId id="426" r:id="rId20"/>
    <p:sldId id="427" r:id="rId21"/>
    <p:sldId id="518" r:id="rId22"/>
    <p:sldId id="428" r:id="rId23"/>
    <p:sldId id="439" r:id="rId24"/>
    <p:sldId id="420" r:id="rId25"/>
    <p:sldId id="504" r:id="rId26"/>
    <p:sldId id="440" r:id="rId27"/>
    <p:sldId id="441" r:id="rId28"/>
    <p:sldId id="443" r:id="rId29"/>
    <p:sldId id="450" r:id="rId30"/>
    <p:sldId id="449" r:id="rId31"/>
    <p:sldId id="442" r:id="rId32"/>
    <p:sldId id="444" r:id="rId33"/>
    <p:sldId id="445" r:id="rId34"/>
    <p:sldId id="446" r:id="rId35"/>
    <p:sldId id="447" r:id="rId36"/>
    <p:sldId id="451" r:id="rId37"/>
    <p:sldId id="457" r:id="rId38"/>
    <p:sldId id="505" r:id="rId39"/>
    <p:sldId id="506" r:id="rId40"/>
    <p:sldId id="452" r:id="rId41"/>
    <p:sldId id="453" r:id="rId42"/>
    <p:sldId id="460" r:id="rId43"/>
    <p:sldId id="458" r:id="rId44"/>
    <p:sldId id="459" r:id="rId45"/>
    <p:sldId id="461" r:id="rId46"/>
    <p:sldId id="467" r:id="rId47"/>
    <p:sldId id="468" r:id="rId48"/>
    <p:sldId id="469" r:id="rId49"/>
    <p:sldId id="470" r:id="rId50"/>
    <p:sldId id="471" r:id="rId51"/>
    <p:sldId id="472" r:id="rId52"/>
    <p:sldId id="462" r:id="rId53"/>
    <p:sldId id="463" r:id="rId54"/>
    <p:sldId id="456" r:id="rId55"/>
    <p:sldId id="464" r:id="rId56"/>
    <p:sldId id="532" r:id="rId57"/>
    <p:sldId id="507" r:id="rId58"/>
    <p:sldId id="465" r:id="rId59"/>
    <p:sldId id="508" r:id="rId60"/>
    <p:sldId id="519" r:id="rId61"/>
    <p:sldId id="521" r:id="rId62"/>
    <p:sldId id="533" r:id="rId63"/>
    <p:sldId id="520" r:id="rId64"/>
    <p:sldId id="522" r:id="rId65"/>
    <p:sldId id="523" r:id="rId66"/>
    <p:sldId id="511" r:id="rId67"/>
    <p:sldId id="488" r:id="rId68"/>
    <p:sldId id="487" r:id="rId69"/>
    <p:sldId id="524" r:id="rId70"/>
    <p:sldId id="526" r:id="rId71"/>
    <p:sldId id="476" r:id="rId72"/>
    <p:sldId id="489" r:id="rId73"/>
    <p:sldId id="525" r:id="rId74"/>
    <p:sldId id="512" r:id="rId75"/>
    <p:sldId id="490" r:id="rId76"/>
    <p:sldId id="478" r:id="rId77"/>
    <p:sldId id="479" r:id="rId78"/>
    <p:sldId id="480" r:id="rId79"/>
    <p:sldId id="481" r:id="rId80"/>
    <p:sldId id="482" r:id="rId81"/>
    <p:sldId id="483" r:id="rId82"/>
    <p:sldId id="491" r:id="rId83"/>
    <p:sldId id="527" r:id="rId84"/>
    <p:sldId id="528" r:id="rId85"/>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2">
          <p15:clr>
            <a:srgbClr val="A4A3A4"/>
          </p15:clr>
        </p15:guide>
        <p15:guide id="3" orient="horz" pos="3223">
          <p15:clr>
            <a:srgbClr val="A4A3A4"/>
          </p15:clr>
        </p15:guide>
        <p15:guide id="4"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DC7"/>
    <a:srgbClr val="FFFFBD"/>
    <a:srgbClr val="CCFF99"/>
    <a:srgbClr val="DDDDDD"/>
    <a:srgbClr val="FF9966"/>
    <a:srgbClr val="EAEAEA"/>
    <a:srgbClr val="FFFF99"/>
    <a:srgbClr val="FFD9DF"/>
    <a:srgbClr val="FFDA3F"/>
    <a:srgbClr val="535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97" autoAdjust="0"/>
  </p:normalViewPr>
  <p:slideViewPr>
    <p:cSldViewPr>
      <p:cViewPr varScale="1">
        <p:scale>
          <a:sx n="90" d="100"/>
          <a:sy n="90" d="100"/>
        </p:scale>
        <p:origin x="2348" y="72"/>
      </p:cViewPr>
      <p:guideLst>
        <p:guide orient="horz" pos="2160"/>
        <p:guide pos="3840"/>
      </p:guideLst>
    </p:cSldViewPr>
  </p:slideViewPr>
  <p:outlineViewPr>
    <p:cViewPr>
      <p:scale>
        <a:sx n="33" d="100"/>
        <a:sy n="33" d="100"/>
      </p:scale>
      <p:origin x="0" y="18078"/>
    </p:cViewPr>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51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57078617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83676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未被初始化的局部变量的值是随机的</a:t>
            </a:r>
          </a:p>
        </p:txBody>
      </p:sp>
    </p:spTree>
    <p:extLst>
      <p:ext uri="{BB962C8B-B14F-4D97-AF65-F5344CB8AC3E}">
        <p14:creationId xmlns:p14="http://schemas.microsoft.com/office/powerpoint/2010/main" val="8503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541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sz="1100" kern="1200" dirty="0" err="1">
                <a:solidFill>
                  <a:schemeClr val="tx1"/>
                </a:solidFill>
                <a:latin typeface="Arial" pitchFamily="34" charset="0"/>
                <a:ea typeface="+mn-ea"/>
                <a:cs typeface="+mn-cs"/>
              </a:rPr>
              <a:t>int</a:t>
            </a:r>
            <a:r>
              <a:rPr lang="en-US" altLang="zh-CN" sz="1100" kern="1200" dirty="0">
                <a:solidFill>
                  <a:schemeClr val="tx1"/>
                </a:solidFill>
                <a:latin typeface="Arial" pitchFamily="34" charset="0"/>
                <a:ea typeface="+mn-ea"/>
                <a:cs typeface="+mn-cs"/>
              </a:rPr>
              <a:t> main(){</a:t>
            </a:r>
          </a:p>
          <a:p>
            <a:r>
              <a:rPr lang="en-US" altLang="zh-CN" sz="1100" kern="1200" dirty="0" err="1">
                <a:solidFill>
                  <a:schemeClr val="tx1"/>
                </a:solidFill>
                <a:latin typeface="Arial" pitchFamily="34" charset="0"/>
                <a:ea typeface="+mn-ea"/>
                <a:cs typeface="+mn-cs"/>
              </a:rPr>
              <a:t>int</a:t>
            </a:r>
            <a:r>
              <a:rPr lang="en-US" altLang="zh-CN" sz="1100" kern="1200" dirty="0">
                <a:solidFill>
                  <a:schemeClr val="tx1"/>
                </a:solidFill>
                <a:latin typeface="Arial" pitchFamily="34" charset="0"/>
                <a:ea typeface="+mn-ea"/>
                <a:cs typeface="+mn-cs"/>
              </a:rPr>
              <a:t> x = 0;</a:t>
            </a:r>
          </a:p>
          <a:p>
            <a:r>
              <a:rPr lang="en-US" altLang="zh-CN" sz="1100" kern="1200" dirty="0">
                <a:solidFill>
                  <a:schemeClr val="tx1"/>
                </a:solidFill>
                <a:latin typeface="Arial" pitchFamily="34" charset="0"/>
                <a:ea typeface="+mn-ea"/>
                <a:cs typeface="+mn-cs"/>
              </a:rPr>
              <a:t>x = f();</a:t>
            </a:r>
          </a:p>
          <a:p>
            <a:r>
              <a:rPr lang="en-US" altLang="zh-CN" sz="1100" kern="1200" dirty="0">
                <a:solidFill>
                  <a:schemeClr val="tx1"/>
                </a:solidFill>
                <a:latin typeface="Arial" pitchFamily="34" charset="0"/>
                <a:ea typeface="+mn-ea"/>
                <a:cs typeface="+mn-cs"/>
              </a:rPr>
              <a:t>printf("this is x=%</a:t>
            </a:r>
            <a:r>
              <a:rPr lang="en-US" altLang="zh-CN" sz="1100" kern="1200" dirty="0" err="1">
                <a:solidFill>
                  <a:schemeClr val="tx1"/>
                </a:solidFill>
                <a:latin typeface="Arial" pitchFamily="34" charset="0"/>
                <a:ea typeface="+mn-ea"/>
                <a:cs typeface="+mn-cs"/>
              </a:rPr>
              <a:t>ld</a:t>
            </a:r>
            <a:r>
              <a:rPr lang="en-US" altLang="zh-CN" sz="1100" kern="1200" dirty="0">
                <a:solidFill>
                  <a:schemeClr val="tx1"/>
                </a:solidFill>
                <a:latin typeface="Arial" pitchFamily="34" charset="0"/>
                <a:ea typeface="+mn-ea"/>
                <a:cs typeface="+mn-cs"/>
              </a:rPr>
              <a:t>", x);</a:t>
            </a:r>
          </a:p>
          <a:p>
            <a:r>
              <a:rPr lang="en-US" altLang="zh-CN" sz="1100" kern="1200" dirty="0">
                <a:solidFill>
                  <a:schemeClr val="tx1"/>
                </a:solidFill>
                <a:latin typeface="Arial" pitchFamily="34" charset="0"/>
                <a:ea typeface="+mn-ea"/>
                <a:cs typeface="+mn-cs"/>
              </a:rPr>
              <a:t>x = g();</a:t>
            </a:r>
          </a:p>
          <a:p>
            <a:r>
              <a:rPr lang="en-US" altLang="zh-CN" sz="1100" kern="1200" dirty="0">
                <a:solidFill>
                  <a:schemeClr val="tx1"/>
                </a:solidFill>
                <a:latin typeface="Arial" pitchFamily="34" charset="0"/>
                <a:ea typeface="+mn-ea"/>
                <a:cs typeface="+mn-cs"/>
              </a:rPr>
              <a:t>printf("this is x=%</a:t>
            </a:r>
            <a:r>
              <a:rPr lang="en-US" altLang="zh-CN" sz="1100" kern="1200" dirty="0" err="1">
                <a:solidFill>
                  <a:schemeClr val="tx1"/>
                </a:solidFill>
                <a:latin typeface="Arial" pitchFamily="34" charset="0"/>
                <a:ea typeface="+mn-ea"/>
                <a:cs typeface="+mn-cs"/>
              </a:rPr>
              <a:t>ld</a:t>
            </a:r>
            <a:r>
              <a:rPr lang="en-US" altLang="zh-CN" sz="1100" kern="1200" dirty="0">
                <a:solidFill>
                  <a:schemeClr val="tx1"/>
                </a:solidFill>
                <a:latin typeface="Arial" pitchFamily="34" charset="0"/>
                <a:ea typeface="+mn-ea"/>
                <a:cs typeface="+mn-cs"/>
              </a:rPr>
              <a:t>", x);</a:t>
            </a:r>
          </a:p>
          <a:p>
            <a:r>
              <a:rPr lang="en-US" altLang="zh-CN" sz="1100" kern="1200" dirty="0">
                <a:solidFill>
                  <a:schemeClr val="tx1"/>
                </a:solidFill>
                <a:latin typeface="Arial" pitchFamily="34" charset="0"/>
                <a:ea typeface="+mn-ea"/>
                <a:cs typeface="+mn-cs"/>
              </a:rPr>
              <a:t>x = h();</a:t>
            </a:r>
          </a:p>
          <a:p>
            <a:r>
              <a:rPr lang="en-US" altLang="zh-CN" sz="1100" kern="1200" dirty="0">
                <a:solidFill>
                  <a:schemeClr val="tx1"/>
                </a:solidFill>
                <a:latin typeface="Arial" pitchFamily="34" charset="0"/>
                <a:ea typeface="+mn-ea"/>
                <a:cs typeface="+mn-cs"/>
              </a:rPr>
              <a:t>printf("this is x=%</a:t>
            </a:r>
            <a:r>
              <a:rPr lang="en-US" altLang="zh-CN" sz="1100" kern="1200" dirty="0" err="1">
                <a:solidFill>
                  <a:schemeClr val="tx1"/>
                </a:solidFill>
                <a:latin typeface="Arial" pitchFamily="34" charset="0"/>
                <a:ea typeface="+mn-ea"/>
                <a:cs typeface="+mn-cs"/>
              </a:rPr>
              <a:t>ld</a:t>
            </a:r>
            <a:r>
              <a:rPr lang="en-US" altLang="zh-CN" sz="1100" kern="1200" dirty="0">
                <a:solidFill>
                  <a:schemeClr val="tx1"/>
                </a:solidFill>
                <a:latin typeface="Arial" pitchFamily="34" charset="0"/>
                <a:ea typeface="+mn-ea"/>
                <a:cs typeface="+mn-cs"/>
              </a:rPr>
              <a:t>", x);</a:t>
            </a:r>
          </a:p>
          <a:p>
            <a:r>
              <a:rPr lang="en-US" altLang="zh-CN" sz="1100" kern="1200" dirty="0">
                <a:solidFill>
                  <a:schemeClr val="tx1"/>
                </a:solidFill>
                <a:latin typeface="Arial" pitchFamily="34" charset="0"/>
                <a:ea typeface="+mn-ea"/>
                <a:cs typeface="+mn-cs"/>
              </a:rPr>
              <a:t>return 0;</a:t>
            </a:r>
          </a:p>
          <a:p>
            <a:r>
              <a:rPr lang="en-US" altLang="zh-CN" sz="1100" kern="1200" dirty="0">
                <a:solidFill>
                  <a:schemeClr val="tx1"/>
                </a:solidFill>
                <a:latin typeface="Arial" pitchFamily="34" charset="0"/>
                <a:ea typeface="+mn-ea"/>
                <a:cs typeface="+mn-cs"/>
              </a:rPr>
              <a:t>}</a:t>
            </a:r>
            <a:endParaRPr lang="en-US" altLang="zh-CN" dirty="0"/>
          </a:p>
          <a:p>
            <a:r>
              <a:rPr lang="en-US" altLang="zh-CN" dirty="0"/>
              <a:t>this is x=17 this is x=33 this is x=42</a:t>
            </a:r>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强全局符号：初始化的全局函数名和变量名</a:t>
            </a:r>
            <a:endParaRPr lang="en-US" altLang="zh-CN" dirty="0"/>
          </a:p>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en-US" dirty="0"/>
              <a:t>弱全局符号：未初始化的全局变量</a:t>
            </a:r>
            <a:r>
              <a:rPr lang="zh-CN" altLang="en-US" dirty="0" smtClean="0"/>
              <a:t>名</a:t>
            </a:r>
            <a:endParaRPr lang="en-US" altLang="zh-CN" dirty="0"/>
          </a:p>
        </p:txBody>
      </p:sp>
    </p:spTree>
    <p:extLst>
      <p:ext uri="{BB962C8B-B14F-4D97-AF65-F5344CB8AC3E}">
        <p14:creationId xmlns:p14="http://schemas.microsoft.com/office/powerpoint/2010/main" val="8503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4753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1266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err="1"/>
              <a:t>jalr</a:t>
            </a:r>
            <a:r>
              <a:rPr lang="zh-CN" altLang="en-US" dirty="0"/>
              <a:t>：子程序调用</a:t>
            </a:r>
            <a:endParaRPr lang="en-US" altLang="zh-CN" dirty="0"/>
          </a:p>
          <a:p>
            <a:r>
              <a:rPr lang="en-US" altLang="zh-CN" dirty="0" err="1"/>
              <a:t>bal</a:t>
            </a:r>
            <a:r>
              <a:rPr lang="zh-CN" altLang="en-US" dirty="0"/>
              <a:t>：位置相关（基于当前地址）的子程序调用</a:t>
            </a:r>
            <a:endParaRPr lang="en-US" altLang="zh-CN" dirty="0"/>
          </a:p>
          <a:p>
            <a:endParaRPr lang="en-US" altLang="zh-CN" dirty="0"/>
          </a:p>
          <a:p>
            <a:r>
              <a:rPr lang="en-US" altLang="zh-CN" dirty="0" err="1"/>
              <a:t>bal</a:t>
            </a:r>
            <a:r>
              <a:rPr lang="en-US" altLang="zh-CN" dirty="0"/>
              <a:t> </a:t>
            </a:r>
            <a:r>
              <a:rPr lang="zh-CN" altLang="en-US" dirty="0"/>
              <a:t>指令</a:t>
            </a:r>
            <a:r>
              <a:rPr lang="en-US" altLang="zh-CN" baseline="0" dirty="0"/>
              <a:t> 0411000a</a:t>
            </a:r>
            <a:r>
              <a:rPr lang="zh-CN" altLang="en-US" baseline="0" dirty="0"/>
              <a:t>：</a:t>
            </a:r>
            <a:r>
              <a:rPr lang="en-US" altLang="zh-CN" baseline="0" dirty="0"/>
              <a:t>offset = 0x000a</a:t>
            </a:r>
            <a:r>
              <a:rPr lang="zh-CN" altLang="en-US" baseline="0" dirty="0"/>
              <a:t>，</a:t>
            </a:r>
            <a:endParaRPr lang="en-US" altLang="zh-CN" baseline="0" dirty="0"/>
          </a:p>
          <a:p>
            <a:r>
              <a:rPr lang="en-US" altLang="zh-CN" baseline="0" dirty="0"/>
              <a:t>PC</a:t>
            </a:r>
            <a:r>
              <a:rPr lang="zh-CN" altLang="en-US" baseline="0" dirty="0"/>
              <a:t>相对地址计算：</a:t>
            </a:r>
            <a:r>
              <a:rPr lang="en-US" altLang="zh-CN" baseline="0" dirty="0"/>
              <a:t>PC = PC + 4 + </a:t>
            </a:r>
            <a:r>
              <a:rPr lang="en-US" altLang="zh-CN" baseline="0" dirty="0" err="1"/>
              <a:t>sign_extend</a:t>
            </a:r>
            <a:r>
              <a:rPr lang="en-US" altLang="zh-CN" baseline="0" dirty="0"/>
              <a:t>(offset||0</a:t>
            </a:r>
            <a:r>
              <a:rPr lang="en-US" altLang="zh-CN" baseline="30000" dirty="0"/>
              <a:t>2</a:t>
            </a:r>
            <a:r>
              <a:rPr lang="en-US" altLang="zh-CN" baseline="0" dirty="0"/>
              <a:t>) = 0x400788 + 0x000a&lt;&lt;2 = 0x400788 + 0x0028 = 0x4007b0</a:t>
            </a:r>
          </a:p>
          <a:p>
            <a:r>
              <a:rPr lang="zh-CN" altLang="en-US" baseline="0" dirty="0"/>
              <a:t>返回地址：</a:t>
            </a:r>
            <a:r>
              <a:rPr lang="en-US" altLang="zh-CN" baseline="0" dirty="0"/>
              <a:t>GPR[31] = PC + 8</a:t>
            </a:r>
            <a:endParaRPr lang="zh-CN" altLang="en-US" dirty="0"/>
          </a:p>
        </p:txBody>
      </p:sp>
    </p:spTree>
    <p:extLst>
      <p:ext uri="{BB962C8B-B14F-4D97-AF65-F5344CB8AC3E}">
        <p14:creationId xmlns:p14="http://schemas.microsoft.com/office/powerpoint/2010/main" val="3204752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3092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9856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bufp1</a:t>
            </a:r>
            <a:r>
              <a:rPr lang="zh-CN" altLang="en-US" dirty="0"/>
              <a:t>的指针（全局变量的地址）、</a:t>
            </a:r>
            <a:r>
              <a:rPr lang="en-US" altLang="zh-CN" dirty="0" err="1"/>
              <a:t>buf</a:t>
            </a:r>
            <a:r>
              <a:rPr lang="en-US" altLang="zh-CN" dirty="0"/>
              <a:t> </a:t>
            </a:r>
            <a:r>
              <a:rPr lang="zh-CN" altLang="en-US" dirty="0"/>
              <a:t>数组起始地址都存放在 </a:t>
            </a:r>
            <a:r>
              <a:rPr lang="en-US" altLang="zh-CN" dirty="0"/>
              <a:t>GOT </a:t>
            </a:r>
            <a:r>
              <a:rPr lang="zh-CN" altLang="en-US" dirty="0"/>
              <a:t>节中，用 </a:t>
            </a:r>
            <a:r>
              <a:rPr lang="en-US" altLang="zh-CN" dirty="0" err="1"/>
              <a:t>gp</a:t>
            </a:r>
            <a:r>
              <a:rPr lang="en-US" altLang="zh-CN" dirty="0"/>
              <a:t> </a:t>
            </a:r>
            <a:r>
              <a:rPr lang="zh-CN" altLang="en-US" dirty="0"/>
              <a:t>加偏移量访问。</a:t>
            </a:r>
            <a:endParaRPr lang="en-US" altLang="zh-CN" dirty="0"/>
          </a:p>
          <a:p>
            <a:endParaRPr lang="en-US" altLang="zh-CN" dirty="0"/>
          </a:p>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dirty="0"/>
              <a:t>bufp1 </a:t>
            </a:r>
            <a:r>
              <a:rPr lang="zh-CN" altLang="en-US" dirty="0"/>
              <a:t>初始值为 </a:t>
            </a:r>
            <a:r>
              <a:rPr lang="en-US" altLang="zh-CN" dirty="0"/>
              <a:t>0</a:t>
            </a:r>
            <a:r>
              <a:rPr lang="zh-CN" altLang="en-US" dirty="0"/>
              <a:t>； </a:t>
            </a:r>
            <a:r>
              <a:rPr lang="en-US" altLang="zh-CN" dirty="0" err="1"/>
              <a:t>buf</a:t>
            </a:r>
            <a:r>
              <a:rPr lang="en-US" altLang="zh-CN" dirty="0"/>
              <a:t> </a:t>
            </a:r>
            <a:r>
              <a:rPr lang="zh-CN" altLang="en-US" dirty="0"/>
              <a:t>为 </a:t>
            </a:r>
            <a:r>
              <a:rPr lang="en-US" altLang="zh-CN" dirty="0"/>
              <a:t>0x411010</a:t>
            </a:r>
            <a:r>
              <a:rPr lang="zh-CN" altLang="en-US" dirty="0"/>
              <a:t>； </a:t>
            </a:r>
            <a:r>
              <a:rPr lang="en-US" altLang="zh-CN" dirty="0" smtClean="0"/>
              <a:t>&amp;</a:t>
            </a:r>
            <a:r>
              <a:rPr lang="en-US" altLang="zh-CN" sz="1100" dirty="0" smtClean="0">
                <a:solidFill>
                  <a:schemeClr val="accent1"/>
                </a:solidFill>
                <a:latin typeface="Courier New"/>
                <a:cs typeface="Courier New"/>
              </a:rPr>
              <a:t>bufp0 </a:t>
            </a:r>
            <a:r>
              <a:rPr lang="zh-CN" altLang="en-US" sz="1100" dirty="0">
                <a:solidFill>
                  <a:schemeClr val="accent1"/>
                </a:solidFill>
                <a:latin typeface="Courier New"/>
                <a:cs typeface="Courier New"/>
              </a:rPr>
              <a:t>为 </a:t>
            </a:r>
            <a:r>
              <a:rPr lang="en-US" altLang="zh-CN" sz="1100" dirty="0">
                <a:solidFill>
                  <a:srgbClr val="0070C0"/>
                </a:solidFill>
                <a:latin typeface="Courier New"/>
                <a:cs typeface="Courier New"/>
              </a:rPr>
              <a:t>0x411020</a:t>
            </a:r>
          </a:p>
          <a:p>
            <a:endParaRPr lang="zh-CN" altLang="en-US" dirty="0"/>
          </a:p>
        </p:txBody>
      </p:sp>
    </p:spTree>
    <p:extLst>
      <p:ext uri="{BB962C8B-B14F-4D97-AF65-F5344CB8AC3E}">
        <p14:creationId xmlns:p14="http://schemas.microsoft.com/office/powerpoint/2010/main" val="161847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775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2272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段头表（程序头表）</a:t>
            </a:r>
          </a:p>
        </p:txBody>
      </p:sp>
    </p:spTree>
    <p:extLst>
      <p:ext uri="{BB962C8B-B14F-4D97-AF65-F5344CB8AC3E}">
        <p14:creationId xmlns:p14="http://schemas.microsoft.com/office/powerpoint/2010/main" val="85039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段头表（程序头表）</a:t>
            </a:r>
          </a:p>
        </p:txBody>
      </p:sp>
    </p:spTree>
    <p:extLst>
      <p:ext uri="{BB962C8B-B14F-4D97-AF65-F5344CB8AC3E}">
        <p14:creationId xmlns:p14="http://schemas.microsoft.com/office/powerpoint/2010/main" val="1735912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0407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off</a:t>
            </a:r>
            <a:r>
              <a:rPr lang="zh-CN" altLang="en-US" dirty="0"/>
              <a:t>：目标文件中的偏移</a:t>
            </a:r>
          </a:p>
        </p:txBody>
      </p:sp>
    </p:spTree>
    <p:extLst>
      <p:ext uri="{BB962C8B-B14F-4D97-AF65-F5344CB8AC3E}">
        <p14:creationId xmlns:p14="http://schemas.microsoft.com/office/powerpoint/2010/main" val="850397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9698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24131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42584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a:t>
            </a:r>
            <a:r>
              <a:rPr lang="en-US" altLang="zh-CN" dirty="0" err="1"/>
              <a:t>MIPS.stubs</a:t>
            </a:r>
            <a:r>
              <a:rPr lang="en-US" altLang="zh-CN" dirty="0"/>
              <a:t> </a:t>
            </a:r>
            <a:r>
              <a:rPr lang="zh-CN" altLang="en-US" dirty="0"/>
              <a:t>作用类似于 </a:t>
            </a:r>
            <a:r>
              <a:rPr lang="en-US" altLang="zh-CN" dirty="0"/>
              <a:t>x86 </a:t>
            </a:r>
            <a:r>
              <a:rPr lang="zh-CN" altLang="en-US" dirty="0"/>
              <a:t>的过程链接表 </a:t>
            </a:r>
            <a:r>
              <a:rPr lang="en-US" altLang="zh-CN" dirty="0"/>
              <a:t>PLT</a:t>
            </a:r>
            <a:endParaRPr lang="zh-CN" altLang="en-US" dirty="0"/>
          </a:p>
          <a:p>
            <a:endParaRPr lang="zh-CN" altLang="en-US" dirty="0"/>
          </a:p>
        </p:txBody>
      </p:sp>
    </p:spTree>
    <p:extLst>
      <p:ext uri="{BB962C8B-B14F-4D97-AF65-F5344CB8AC3E}">
        <p14:creationId xmlns:p14="http://schemas.microsoft.com/office/powerpoint/2010/main" val="167199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9" y="564341"/>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Tree>
    <p:extLst>
      <p:ext uri="{BB962C8B-B14F-4D97-AF65-F5344CB8AC3E}">
        <p14:creationId xmlns:p14="http://schemas.microsoft.com/office/powerpoint/2010/main" val="189915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9528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353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55722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04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2396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340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6971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6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9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08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8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272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56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15901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23454083"/>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9.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a:t>
            </a:r>
            <a:r>
              <a:rPr lang="zh-CN" altLang="en-US"/>
              <a:t>硬件基础</a:t>
            </a:r>
            <a:endParaRPr lang="zh-CN" altLang="en-US" dirty="0"/>
          </a:p>
        </p:txBody>
      </p:sp>
    </p:spTree>
    <p:extLst>
      <p:ext uri="{BB962C8B-B14F-4D97-AF65-F5344CB8AC3E}">
        <p14:creationId xmlns:p14="http://schemas.microsoft.com/office/powerpoint/2010/main" val="128349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8064896" cy="432048"/>
          </a:xfrm>
        </p:spPr>
        <p:txBody>
          <a:bodyPr>
            <a:normAutofit/>
          </a:bodyPr>
          <a:lstStyle/>
          <a:p>
            <a:r>
              <a:rPr lang="zh-CN" altLang="en-US" sz="2400" i="0" dirty="0">
                <a:latin typeface="+mn-lt"/>
              </a:rPr>
              <a:t>  </a:t>
            </a:r>
            <a:r>
              <a:rPr lang="en-US" altLang="zh-CN" sz="2400" i="0" dirty="0">
                <a:latin typeface="+mn-lt"/>
              </a:rPr>
              <a:t>C</a:t>
            </a:r>
            <a:r>
              <a:rPr lang="zh-CN" altLang="en-US" sz="2400" i="0" dirty="0">
                <a:latin typeface="+mn-lt"/>
              </a:rPr>
              <a:t>程序示例中的符号定义和引用</a:t>
            </a:r>
          </a:p>
        </p:txBody>
      </p:sp>
      <p:sp>
        <p:nvSpPr>
          <p:cNvPr id="7" name="Rectangle 3"/>
          <p:cNvSpPr>
            <a:spLocks noChangeArrowheads="1"/>
          </p:cNvSpPr>
          <p:nvPr/>
        </p:nvSpPr>
        <p:spPr bwMode="auto">
          <a:xfrm>
            <a:off x="1997731" y="1533749"/>
            <a:ext cx="2941831" cy="3097771"/>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buNone/>
            </a:pPr>
            <a:r>
              <a:rPr lang="en-US" altLang="zh-CN" sz="1800" dirty="0">
                <a:latin typeface="Courier New"/>
                <a:cs typeface="Courier New"/>
              </a:rPr>
              <a:t>void swap();</a:t>
            </a:r>
          </a:p>
          <a:p>
            <a:pPr>
              <a:buNone/>
            </a:pPr>
            <a:endParaRPr lang="en-US" altLang="zh-CN" sz="1800" dirty="0">
              <a:latin typeface="Courier New"/>
              <a:cs typeface="Courier New"/>
            </a:endParaRPr>
          </a:p>
          <a:p>
            <a:pPr>
              <a:buNone/>
            </a:pPr>
            <a:r>
              <a:rPr lang="en-US" sz="1800" dirty="0" err="1">
                <a:latin typeface="Courier New"/>
                <a:cs typeface="Courier New"/>
              </a:rPr>
              <a:t>int</a:t>
            </a:r>
            <a:r>
              <a:rPr lang="en-US" sz="1800" dirty="0">
                <a:latin typeface="Courier New"/>
                <a:cs typeface="Courier New"/>
              </a:rPr>
              <a:t> </a:t>
            </a:r>
            <a:r>
              <a:rPr lang="en-US" sz="1800" dirty="0">
                <a:solidFill>
                  <a:srgbClr val="FF0000"/>
                </a:solidFill>
                <a:latin typeface="Courier New"/>
                <a:cs typeface="Courier New"/>
              </a:rPr>
              <a:t>buf</a:t>
            </a:r>
            <a:r>
              <a:rPr lang="en-US" sz="1800" dirty="0">
                <a:latin typeface="Courier New"/>
                <a:cs typeface="Courier New"/>
              </a:rPr>
              <a:t>[2] = {1, 2};</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main() </a:t>
            </a:r>
          </a:p>
          <a:p>
            <a:pPr>
              <a:buNone/>
            </a:pPr>
            <a:r>
              <a:rPr lang="en-US" sz="1800" dirty="0">
                <a:latin typeface="Courier New"/>
                <a:cs typeface="Courier New"/>
              </a:rPr>
              <a:t>{</a:t>
            </a:r>
          </a:p>
          <a:p>
            <a:pPr>
              <a:buNone/>
            </a:pPr>
            <a:r>
              <a:rPr lang="en-US" sz="1800" dirty="0">
                <a:latin typeface="Courier New"/>
                <a:cs typeface="Courier New"/>
              </a:rPr>
              <a:t>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  return 0;</a:t>
            </a:r>
          </a:p>
          <a:p>
            <a:pPr>
              <a:buNone/>
            </a:pPr>
            <a:r>
              <a:rPr lang="en-US" sz="1800" dirty="0">
                <a:latin typeface="Courier New"/>
                <a:cs typeface="Courier New"/>
              </a:rPr>
              <a:t>} </a:t>
            </a:r>
          </a:p>
        </p:txBody>
      </p:sp>
      <p:sp>
        <p:nvSpPr>
          <p:cNvPr id="8" name="Rectangle 4"/>
          <p:cNvSpPr>
            <a:spLocks noChangeArrowheads="1"/>
          </p:cNvSpPr>
          <p:nvPr/>
        </p:nvSpPr>
        <p:spPr bwMode="auto">
          <a:xfrm>
            <a:off x="1934231"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main.c</a:t>
            </a:r>
            <a:endParaRPr lang="en-US" dirty="0">
              <a:solidFill>
                <a:srgbClr val="000000"/>
              </a:solidFill>
              <a:latin typeface="Courier New"/>
              <a:cs typeface="Courier New"/>
            </a:endParaRPr>
          </a:p>
        </p:txBody>
      </p:sp>
      <p:sp>
        <p:nvSpPr>
          <p:cNvPr id="9" name="Rectangle 5"/>
          <p:cNvSpPr>
            <a:spLocks noChangeArrowheads="1"/>
          </p:cNvSpPr>
          <p:nvPr/>
        </p:nvSpPr>
        <p:spPr bwMode="auto">
          <a:xfrm>
            <a:off x="5820431"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swap.c</a:t>
            </a:r>
            <a:endParaRPr lang="en-US" dirty="0">
              <a:solidFill>
                <a:srgbClr val="000000"/>
              </a:solidFill>
              <a:latin typeface="Courier New"/>
              <a:cs typeface="Courier New"/>
            </a:endParaRPr>
          </a:p>
        </p:txBody>
      </p:sp>
      <p:sp>
        <p:nvSpPr>
          <p:cNvPr id="10" name="Rectangle 6"/>
          <p:cNvSpPr>
            <a:spLocks noChangeArrowheads="1"/>
          </p:cNvSpPr>
          <p:nvPr/>
        </p:nvSpPr>
        <p:spPr bwMode="auto">
          <a:xfrm>
            <a:off x="5896631" y="1533749"/>
            <a:ext cx="3079689" cy="4829014"/>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800" dirty="0">
                <a:latin typeface="Courier New"/>
                <a:cs typeface="Courier New"/>
              </a:rPr>
              <a:t>extern </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buf</a:t>
            </a:r>
            <a:r>
              <a:rPr lang="en-US" sz="1800" dirty="0">
                <a:latin typeface="Courier New"/>
                <a:cs typeface="Courier New"/>
              </a:rPr>
              <a:t>[]; </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*bufp0 = &amp;</a:t>
            </a:r>
            <a:r>
              <a:rPr lang="en-US" sz="1800" dirty="0">
                <a:solidFill>
                  <a:srgbClr val="FF0000"/>
                </a:solidFill>
                <a:latin typeface="Courier New"/>
                <a:cs typeface="Courier New"/>
              </a:rPr>
              <a:t>buf</a:t>
            </a:r>
            <a:r>
              <a:rPr lang="en-US" sz="1800" dirty="0">
                <a:latin typeface="Courier New"/>
                <a:cs typeface="Courier New"/>
              </a:rPr>
              <a:t>[0];</a:t>
            </a:r>
          </a:p>
          <a:p>
            <a:pPr>
              <a:buNone/>
            </a:pPr>
            <a:r>
              <a:rPr lang="en-US" sz="1800" dirty="0" err="1">
                <a:latin typeface="Courier New"/>
                <a:cs typeface="Courier New"/>
              </a:rPr>
              <a:t>int</a:t>
            </a:r>
            <a:r>
              <a:rPr lang="en-US" sz="1800" dirty="0">
                <a:latin typeface="Courier New"/>
                <a:cs typeface="Courier New"/>
              </a:rPr>
              <a:t> *bufp1;</a:t>
            </a:r>
          </a:p>
          <a:p>
            <a:pPr>
              <a:buNone/>
            </a:pPr>
            <a:endParaRPr lang="en-US" sz="1800" dirty="0">
              <a:solidFill>
                <a:srgbClr val="F7F5CD"/>
              </a:solidFill>
              <a:latin typeface="Courier New"/>
              <a:cs typeface="Courier New"/>
            </a:endParaRPr>
          </a:p>
          <a:p>
            <a:pPr>
              <a:buNone/>
            </a:pPr>
            <a:r>
              <a:rPr lang="en-US" sz="1800" dirty="0">
                <a:latin typeface="Courier New"/>
                <a:cs typeface="Courier New"/>
              </a:rPr>
              <a:t>void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a:t>
            </a:r>
          </a:p>
          <a:p>
            <a:pPr>
              <a:buNone/>
            </a:pPr>
            <a:r>
              <a:rPr lang="en-US" sz="1800" dirty="0">
                <a:latin typeface="Courier New"/>
                <a:cs typeface="Courier New"/>
              </a:rPr>
              <a:t>  </a:t>
            </a:r>
            <a:r>
              <a:rPr lang="en-US" sz="1800" dirty="0" err="1">
                <a:latin typeface="Courier New"/>
                <a:cs typeface="Courier New"/>
              </a:rPr>
              <a:t>int</a:t>
            </a:r>
            <a:r>
              <a:rPr lang="en-US" sz="1800" dirty="0">
                <a:latin typeface="Courier New"/>
                <a:cs typeface="Courier New"/>
              </a:rPr>
              <a:t> temp;</a:t>
            </a:r>
          </a:p>
          <a:p>
            <a:pPr>
              <a:buNone/>
            </a:pPr>
            <a:endParaRPr lang="en-US" sz="1800" dirty="0">
              <a:latin typeface="Courier New"/>
              <a:cs typeface="Courier New"/>
            </a:endParaRPr>
          </a:p>
          <a:p>
            <a:pPr>
              <a:buNone/>
            </a:pPr>
            <a:r>
              <a:rPr lang="en-US" sz="1800" dirty="0">
                <a:latin typeface="Courier New"/>
                <a:cs typeface="Courier New"/>
              </a:rPr>
              <a:t>  bufp1 = &amp;</a:t>
            </a:r>
            <a:r>
              <a:rPr lang="en-US" sz="1800" dirty="0">
                <a:solidFill>
                  <a:srgbClr val="FF0000"/>
                </a:solidFill>
                <a:latin typeface="Courier New"/>
                <a:cs typeface="Courier New"/>
              </a:rPr>
              <a:t>buf</a:t>
            </a:r>
            <a:r>
              <a:rPr lang="en-US" sz="1800" dirty="0">
                <a:latin typeface="Courier New"/>
                <a:cs typeface="Courier New"/>
              </a:rPr>
              <a:t>[1];</a:t>
            </a:r>
          </a:p>
          <a:p>
            <a:pPr>
              <a:buNone/>
            </a:pPr>
            <a:r>
              <a:rPr lang="en-US" sz="1800" dirty="0">
                <a:latin typeface="Courier New"/>
                <a:cs typeface="Courier New"/>
              </a:rPr>
              <a:t>  temp = *bufp0;</a:t>
            </a:r>
          </a:p>
          <a:p>
            <a:pPr>
              <a:buNone/>
            </a:pPr>
            <a:r>
              <a:rPr lang="en-US" sz="1800" dirty="0">
                <a:latin typeface="Courier New"/>
                <a:cs typeface="Courier New"/>
              </a:rPr>
              <a:t>  *bufp0 = *bufp1;</a:t>
            </a:r>
          </a:p>
          <a:p>
            <a:pPr>
              <a:buNone/>
            </a:pPr>
            <a:r>
              <a:rPr lang="en-US" sz="1800" dirty="0">
                <a:latin typeface="Courier New"/>
                <a:cs typeface="Courier New"/>
              </a:rPr>
              <a:t>  *bufp1 = temp;</a:t>
            </a:r>
          </a:p>
          <a:p>
            <a:pPr>
              <a:buNone/>
            </a:pPr>
            <a:r>
              <a:rPr lang="en-US" sz="1800" dirty="0">
                <a:latin typeface="Courier New"/>
                <a:cs typeface="Courier New"/>
              </a:rPr>
              <a:t>}</a:t>
            </a:r>
          </a:p>
        </p:txBody>
      </p:sp>
      <p:grpSp>
        <p:nvGrpSpPr>
          <p:cNvPr id="219156" name="组合 219155"/>
          <p:cNvGrpSpPr/>
          <p:nvPr/>
        </p:nvGrpSpPr>
        <p:grpSpPr>
          <a:xfrm>
            <a:off x="2548558" y="888845"/>
            <a:ext cx="4915594" cy="2704619"/>
            <a:chOff x="2548558" y="888845"/>
            <a:chExt cx="4915594" cy="2704619"/>
          </a:xfrm>
        </p:grpSpPr>
        <p:sp>
          <p:nvSpPr>
            <p:cNvPr id="2" name="椭圆 1"/>
            <p:cNvSpPr/>
            <p:nvPr/>
          </p:nvSpPr>
          <p:spPr bwMode="auto">
            <a:xfrm>
              <a:off x="2548558" y="2208038"/>
              <a:ext cx="576064"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1" name="椭圆 10"/>
            <p:cNvSpPr/>
            <p:nvPr/>
          </p:nvSpPr>
          <p:spPr bwMode="auto">
            <a:xfrm>
              <a:off x="2554908" y="2903363"/>
              <a:ext cx="660772"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2" name="椭圆 11"/>
            <p:cNvSpPr/>
            <p:nvPr/>
          </p:nvSpPr>
          <p:spPr bwMode="auto">
            <a:xfrm>
              <a:off x="6623988" y="3274203"/>
              <a:ext cx="660772"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3" name="椭圆 12"/>
            <p:cNvSpPr/>
            <p:nvPr/>
          </p:nvSpPr>
          <p:spPr bwMode="auto">
            <a:xfrm>
              <a:off x="6501859" y="2202711"/>
              <a:ext cx="934615"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4" name="椭圆 13"/>
            <p:cNvSpPr/>
            <p:nvPr/>
          </p:nvSpPr>
          <p:spPr bwMode="auto">
            <a:xfrm>
              <a:off x="6529537" y="2533675"/>
              <a:ext cx="934615"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 name="矩形 3"/>
            <p:cNvSpPr/>
            <p:nvPr/>
          </p:nvSpPr>
          <p:spPr>
            <a:xfrm>
              <a:off x="4367808" y="888845"/>
              <a:ext cx="1217000" cy="353943"/>
            </a:xfrm>
            <a:prstGeom prst="rect">
              <a:avLst/>
            </a:prstGeom>
          </p:spPr>
          <p:txBody>
            <a:bodyPr wrap="none">
              <a:spAutoFit/>
            </a:bodyPr>
            <a:lstStyle/>
            <a:p>
              <a:pPr>
                <a:buNone/>
              </a:pPr>
              <a:r>
                <a:rPr lang="zh-CN" altLang="en-US" sz="2000" dirty="0">
                  <a:solidFill>
                    <a:srgbClr val="FF0000"/>
                  </a:solidFill>
                </a:rPr>
                <a:t>符号定义</a:t>
              </a:r>
            </a:p>
          </p:txBody>
        </p:sp>
        <p:cxnSp>
          <p:nvCxnSpPr>
            <p:cNvPr id="19" name="直接连接符 18"/>
            <p:cNvCxnSpPr>
              <a:stCxn id="2" idx="7"/>
            </p:cNvCxnSpPr>
            <p:nvPr/>
          </p:nvCxnSpPr>
          <p:spPr bwMode="auto">
            <a:xfrm flipV="1">
              <a:off x="3040259" y="1242790"/>
              <a:ext cx="1687589" cy="1012003"/>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3" name="直接连接符 22"/>
            <p:cNvCxnSpPr>
              <a:stCxn id="13" idx="1"/>
            </p:cNvCxnSpPr>
            <p:nvPr/>
          </p:nvCxnSpPr>
          <p:spPr bwMode="auto">
            <a:xfrm flipH="1" flipV="1">
              <a:off x="5231904" y="1242789"/>
              <a:ext cx="1406826" cy="1006677"/>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5" name="直接连接符 24"/>
            <p:cNvCxnSpPr>
              <a:stCxn id="11" idx="7"/>
            </p:cNvCxnSpPr>
            <p:nvPr/>
          </p:nvCxnSpPr>
          <p:spPr bwMode="auto">
            <a:xfrm flipV="1">
              <a:off x="3118912" y="1221820"/>
              <a:ext cx="1761336" cy="1728298"/>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7" name="直接连接符 26"/>
            <p:cNvCxnSpPr/>
            <p:nvPr/>
          </p:nvCxnSpPr>
          <p:spPr bwMode="auto">
            <a:xfrm flipH="1" flipV="1">
              <a:off x="5087888" y="1242789"/>
              <a:ext cx="1441649" cy="1439199"/>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30" name="直接连接符 29"/>
            <p:cNvCxnSpPr>
              <a:stCxn id="12" idx="1"/>
              <a:endCxn id="4" idx="2"/>
            </p:cNvCxnSpPr>
            <p:nvPr/>
          </p:nvCxnSpPr>
          <p:spPr bwMode="auto">
            <a:xfrm flipH="1" flipV="1">
              <a:off x="4976308" y="1242788"/>
              <a:ext cx="1744448" cy="2078170"/>
            </a:xfrm>
            <a:prstGeom prst="line">
              <a:avLst/>
            </a:prstGeom>
            <a:noFill/>
            <a:ln w="25400" cap="flat" cmpd="sng" algn="ctr">
              <a:solidFill>
                <a:srgbClr val="7030A0">
                  <a:alpha val="80000"/>
                </a:srgbClr>
              </a:solidFill>
              <a:prstDash val="solid"/>
              <a:round/>
              <a:headEnd type="none" w="med" len="med"/>
              <a:tailEnd type="none" w="med" len="med"/>
            </a:ln>
            <a:effectLst/>
          </p:spPr>
        </p:cxnSp>
      </p:grpSp>
      <p:grpSp>
        <p:nvGrpSpPr>
          <p:cNvPr id="219155" name="组合 219154"/>
          <p:cNvGrpSpPr/>
          <p:nvPr/>
        </p:nvGrpSpPr>
        <p:grpSpPr>
          <a:xfrm>
            <a:off x="2285274" y="2199363"/>
            <a:ext cx="6114982" cy="3760683"/>
            <a:chOff x="2285274" y="2199363"/>
            <a:chExt cx="6114982" cy="3760683"/>
          </a:xfrm>
        </p:grpSpPr>
        <p:sp>
          <p:nvSpPr>
            <p:cNvPr id="16" name="椭圆 15"/>
            <p:cNvSpPr/>
            <p:nvPr/>
          </p:nvSpPr>
          <p:spPr bwMode="auto">
            <a:xfrm>
              <a:off x="2285274" y="3628995"/>
              <a:ext cx="660772"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7" name="椭圆 16"/>
            <p:cNvSpPr/>
            <p:nvPr/>
          </p:nvSpPr>
          <p:spPr bwMode="auto">
            <a:xfrm>
              <a:off x="7824192" y="2199363"/>
              <a:ext cx="576064"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3" name="矩形 2"/>
            <p:cNvSpPr/>
            <p:nvPr/>
          </p:nvSpPr>
          <p:spPr>
            <a:xfrm>
              <a:off x="3935760" y="5091281"/>
              <a:ext cx="1217000" cy="353943"/>
            </a:xfrm>
            <a:prstGeom prst="rect">
              <a:avLst/>
            </a:prstGeom>
          </p:spPr>
          <p:txBody>
            <a:bodyPr wrap="none">
              <a:spAutoFit/>
            </a:bodyPr>
            <a:lstStyle/>
            <a:p>
              <a:pPr>
                <a:buNone/>
              </a:pPr>
              <a:r>
                <a:rPr lang="zh-CN" altLang="en-US" sz="2000" dirty="0">
                  <a:solidFill>
                    <a:srgbClr val="FF0000"/>
                  </a:solidFill>
                </a:rPr>
                <a:t>符号引用</a:t>
              </a:r>
            </a:p>
          </p:txBody>
        </p:sp>
        <p:cxnSp>
          <p:nvCxnSpPr>
            <p:cNvPr id="36" name="直接连接符 35"/>
            <p:cNvCxnSpPr/>
            <p:nvPr/>
          </p:nvCxnSpPr>
          <p:spPr bwMode="auto">
            <a:xfrm flipH="1" flipV="1">
              <a:off x="2711624" y="3948257"/>
              <a:ext cx="1656184" cy="1064919"/>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39" name="直接连接符 38"/>
            <p:cNvCxnSpPr/>
            <p:nvPr/>
          </p:nvCxnSpPr>
          <p:spPr bwMode="auto">
            <a:xfrm flipV="1">
              <a:off x="4727848" y="2518625"/>
              <a:ext cx="3384376" cy="2494551"/>
            </a:xfrm>
            <a:prstGeom prst="line">
              <a:avLst/>
            </a:prstGeom>
            <a:noFill/>
            <a:ln w="25400" cap="flat" cmpd="sng" algn="ctr">
              <a:solidFill>
                <a:srgbClr val="00B0F0">
                  <a:alpha val="80000"/>
                </a:srgbClr>
              </a:solidFill>
              <a:prstDash val="solid"/>
              <a:round/>
              <a:headEnd type="none" w="med" len="med"/>
              <a:tailEnd type="none" w="med" len="med"/>
            </a:ln>
            <a:effectLst/>
          </p:spPr>
        </p:cxnSp>
        <p:sp>
          <p:nvSpPr>
            <p:cNvPr id="42" name="椭圆 41"/>
            <p:cNvSpPr/>
            <p:nvPr/>
          </p:nvSpPr>
          <p:spPr bwMode="auto">
            <a:xfrm>
              <a:off x="6132004" y="4631520"/>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3" name="椭圆 42"/>
            <p:cNvSpPr/>
            <p:nvPr/>
          </p:nvSpPr>
          <p:spPr bwMode="auto">
            <a:xfrm>
              <a:off x="7248128" y="4941168"/>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4" name="椭圆 43"/>
            <p:cNvSpPr/>
            <p:nvPr/>
          </p:nvSpPr>
          <p:spPr bwMode="auto">
            <a:xfrm>
              <a:off x="6284404" y="5285593"/>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5" name="椭圆 44"/>
            <p:cNvSpPr/>
            <p:nvPr/>
          </p:nvSpPr>
          <p:spPr bwMode="auto">
            <a:xfrm>
              <a:off x="7464152" y="5291527"/>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6" name="椭圆 45"/>
            <p:cNvSpPr/>
            <p:nvPr/>
          </p:nvSpPr>
          <p:spPr bwMode="auto">
            <a:xfrm>
              <a:off x="6284404" y="5640785"/>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cxnSp>
          <p:nvCxnSpPr>
            <p:cNvPr id="47" name="直接连接符 46"/>
            <p:cNvCxnSpPr>
              <a:endCxn id="42" idx="2"/>
            </p:cNvCxnSpPr>
            <p:nvPr/>
          </p:nvCxnSpPr>
          <p:spPr bwMode="auto">
            <a:xfrm flipV="1">
              <a:off x="5152760" y="4791151"/>
              <a:ext cx="979244" cy="300130"/>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0" name="直接连接符 49"/>
            <p:cNvCxnSpPr>
              <a:endCxn id="43" idx="2"/>
            </p:cNvCxnSpPr>
            <p:nvPr/>
          </p:nvCxnSpPr>
          <p:spPr bwMode="auto">
            <a:xfrm flipV="1">
              <a:off x="5152760" y="5100799"/>
              <a:ext cx="2095368" cy="83727"/>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3" name="直接连接符 52"/>
            <p:cNvCxnSpPr>
              <a:stCxn id="3" idx="3"/>
              <a:endCxn id="44" idx="2"/>
            </p:cNvCxnSpPr>
            <p:nvPr/>
          </p:nvCxnSpPr>
          <p:spPr bwMode="auto">
            <a:xfrm>
              <a:off x="5152760" y="5268253"/>
              <a:ext cx="1131644" cy="176971"/>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6" name="直接连接符 55"/>
            <p:cNvCxnSpPr>
              <a:endCxn id="46" idx="2"/>
            </p:cNvCxnSpPr>
            <p:nvPr/>
          </p:nvCxnSpPr>
          <p:spPr bwMode="auto">
            <a:xfrm>
              <a:off x="5152760" y="5373126"/>
              <a:ext cx="1131644" cy="427290"/>
            </a:xfrm>
            <a:prstGeom prst="line">
              <a:avLst/>
            </a:prstGeom>
            <a:noFill/>
            <a:ln w="25400" cap="flat" cmpd="sng" algn="ctr">
              <a:solidFill>
                <a:srgbClr val="00B0F0">
                  <a:alpha val="80000"/>
                </a:srgbClr>
              </a:solidFill>
              <a:prstDash val="solid"/>
              <a:round/>
              <a:headEnd type="none" w="med" len="med"/>
              <a:tailEnd type="none" w="med" len="med"/>
            </a:ln>
            <a:effectLst/>
          </p:spPr>
        </p:cxnSp>
        <p:sp>
          <p:nvSpPr>
            <p:cNvPr id="60" name="椭圆 59"/>
            <p:cNvSpPr/>
            <p:nvPr/>
          </p:nvSpPr>
          <p:spPr bwMode="auto">
            <a:xfrm>
              <a:off x="7402560" y="4587990"/>
              <a:ext cx="576064"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cxnSp>
          <p:nvCxnSpPr>
            <p:cNvPr id="61" name="直接连接符 60"/>
            <p:cNvCxnSpPr>
              <a:endCxn id="60" idx="3"/>
            </p:cNvCxnSpPr>
            <p:nvPr/>
          </p:nvCxnSpPr>
          <p:spPr bwMode="auto">
            <a:xfrm flipV="1">
              <a:off x="5152760" y="4860496"/>
              <a:ext cx="2334163" cy="282166"/>
            </a:xfrm>
            <a:prstGeom prst="line">
              <a:avLst/>
            </a:prstGeom>
            <a:noFill/>
            <a:ln w="25400" cap="flat" cmpd="sng" algn="ctr">
              <a:solidFill>
                <a:srgbClr val="00B0F0">
                  <a:alpha val="80000"/>
                </a:srgbClr>
              </a:solidFill>
              <a:prstDash val="solid"/>
              <a:round/>
              <a:headEnd type="none" w="med" len="med"/>
              <a:tailEnd type="none" w="med" len="med"/>
            </a:ln>
            <a:effectLst/>
          </p:spPr>
        </p:cxnSp>
      </p:grpSp>
      <p:grpSp>
        <p:nvGrpSpPr>
          <p:cNvPr id="219160" name="组合 219159"/>
          <p:cNvGrpSpPr/>
          <p:nvPr/>
        </p:nvGrpSpPr>
        <p:grpSpPr>
          <a:xfrm>
            <a:off x="7536160" y="3406305"/>
            <a:ext cx="3461359" cy="670767"/>
            <a:chOff x="7536160" y="3406305"/>
            <a:chExt cx="3461359" cy="670767"/>
          </a:xfrm>
        </p:grpSpPr>
        <p:sp>
          <p:nvSpPr>
            <p:cNvPr id="68" name="矩形 67"/>
            <p:cNvSpPr/>
            <p:nvPr/>
          </p:nvSpPr>
          <p:spPr>
            <a:xfrm>
              <a:off x="9264352" y="3406305"/>
              <a:ext cx="1733167" cy="353943"/>
            </a:xfrm>
            <a:prstGeom prst="rect">
              <a:avLst/>
            </a:prstGeom>
          </p:spPr>
          <p:txBody>
            <a:bodyPr wrap="none">
              <a:spAutoFit/>
            </a:bodyPr>
            <a:lstStyle/>
            <a:p>
              <a:pPr>
                <a:buNone/>
              </a:pPr>
              <a:r>
                <a:rPr lang="zh-CN" altLang="en-US" sz="2000" dirty="0">
                  <a:solidFill>
                    <a:srgbClr val="FF0000"/>
                  </a:solidFill>
                </a:rPr>
                <a:t>与链接器无关</a:t>
              </a:r>
            </a:p>
          </p:txBody>
        </p:sp>
        <p:cxnSp>
          <p:nvCxnSpPr>
            <p:cNvPr id="219158" name="直接箭头连接符 219157"/>
            <p:cNvCxnSpPr/>
            <p:nvPr/>
          </p:nvCxnSpPr>
          <p:spPr bwMode="auto">
            <a:xfrm flipH="1">
              <a:off x="7536160" y="3628995"/>
              <a:ext cx="1800200" cy="448077"/>
            </a:xfrm>
            <a:prstGeom prst="straightConnector1">
              <a:avLst/>
            </a:prstGeom>
            <a:noFill/>
            <a:ln w="25400" cap="flat" cmpd="sng" algn="ctr">
              <a:solidFill>
                <a:schemeClr val="accent5">
                  <a:lumMod val="25000"/>
                </a:schemeClr>
              </a:solidFill>
              <a:prstDash val="solid"/>
              <a:round/>
              <a:headEnd type="none" w="med" len="med"/>
              <a:tailEnd type="arrow"/>
            </a:ln>
            <a:effectLst/>
          </p:spPr>
        </p:cxnSp>
      </p:grpSp>
      <p:sp>
        <p:nvSpPr>
          <p:cNvPr id="5" name="矩形 4"/>
          <p:cNvSpPr/>
          <p:nvPr/>
        </p:nvSpPr>
        <p:spPr>
          <a:xfrm>
            <a:off x="9287618" y="3836432"/>
            <a:ext cx="2249334" cy="353943"/>
          </a:xfrm>
          <a:prstGeom prst="rect">
            <a:avLst/>
          </a:prstGeom>
        </p:spPr>
        <p:txBody>
          <a:bodyPr wrap="none">
            <a:spAutoFit/>
          </a:bodyPr>
          <a:lstStyle/>
          <a:p>
            <a:pPr>
              <a:buNone/>
            </a:pPr>
            <a:r>
              <a:rPr lang="zh-CN" altLang="en-US" sz="2000" dirty="0">
                <a:solidFill>
                  <a:schemeClr val="accent1"/>
                </a:solidFill>
              </a:rPr>
              <a:t>如果是静态变量？</a:t>
            </a:r>
            <a:endParaRPr lang="zh-CN" altLang="en-US" sz="2000" dirty="0"/>
          </a:p>
        </p:txBody>
      </p:sp>
    </p:spTree>
    <p:extLst>
      <p:ext uri="{BB962C8B-B14F-4D97-AF65-F5344CB8AC3E}">
        <p14:creationId xmlns:p14="http://schemas.microsoft.com/office/powerpoint/2010/main" val="13561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156"/>
                                        </p:tgtEl>
                                        <p:attrNameLst>
                                          <p:attrName>style.visibility</p:attrName>
                                        </p:attrNameLst>
                                      </p:cBhvr>
                                      <p:to>
                                        <p:strVal val="visible"/>
                                      </p:to>
                                    </p:set>
                                    <p:animEffect transition="in" filter="fade">
                                      <p:cBhvr>
                                        <p:cTn id="7" dur="500"/>
                                        <p:tgtEl>
                                          <p:spTgt spid="219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155"/>
                                        </p:tgtEl>
                                        <p:attrNameLst>
                                          <p:attrName>style.visibility</p:attrName>
                                        </p:attrNameLst>
                                      </p:cBhvr>
                                      <p:to>
                                        <p:strVal val="visible"/>
                                      </p:to>
                                    </p:set>
                                    <p:animEffect transition="in" filter="fade">
                                      <p:cBhvr>
                                        <p:cTn id="12" dur="500"/>
                                        <p:tgtEl>
                                          <p:spTgt spid="219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160"/>
                                        </p:tgtEl>
                                        <p:attrNameLst>
                                          <p:attrName>style.visibility</p:attrName>
                                        </p:attrNameLst>
                                      </p:cBhvr>
                                      <p:to>
                                        <p:strVal val="visible"/>
                                      </p:to>
                                    </p:set>
                                    <p:animEffect transition="in" filter="fade">
                                      <p:cBhvr>
                                        <p:cTn id="17" dur="500"/>
                                        <p:tgtEl>
                                          <p:spTgt spid="2191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6696744" cy="432048"/>
          </a:xfrm>
        </p:spPr>
        <p:txBody>
          <a:bodyPr>
            <a:normAutofit/>
          </a:bodyPr>
          <a:lstStyle/>
          <a:p>
            <a:r>
              <a:rPr lang="zh-CN" altLang="en-US" sz="2400" i="0" dirty="0">
                <a:latin typeface="+mn-lt"/>
              </a:rPr>
              <a:t>  链接器程序（</a:t>
            </a:r>
            <a:r>
              <a:rPr lang="en-US" altLang="zh-CN" sz="2400" i="0" dirty="0" err="1">
                <a:latin typeface="+mn-lt"/>
              </a:rPr>
              <a:t>ld</a:t>
            </a:r>
            <a:r>
              <a:rPr lang="zh-CN" altLang="en-US" sz="2400" i="0" dirty="0">
                <a:latin typeface="+mn-lt"/>
              </a:rPr>
              <a:t>）做了什么？（续）</a:t>
            </a:r>
          </a:p>
        </p:txBody>
      </p:sp>
      <p:sp>
        <p:nvSpPr>
          <p:cNvPr id="4" name="Rectangle 5"/>
          <p:cNvSpPr txBox="1">
            <a:spLocks noChangeArrowheads="1"/>
          </p:cNvSpPr>
          <p:nvPr/>
        </p:nvSpPr>
        <p:spPr>
          <a:xfrm>
            <a:off x="228600" y="1268760"/>
            <a:ext cx="11628040" cy="5328592"/>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sz="2000" dirty="0"/>
              <a:t> </a:t>
            </a:r>
            <a:r>
              <a:rPr lang="zh-CN" altLang="en-US" sz="2400" dirty="0"/>
              <a:t>第</a:t>
            </a:r>
            <a:r>
              <a:rPr lang="en-US" altLang="zh-CN" sz="2400" dirty="0"/>
              <a:t>2</a:t>
            </a:r>
            <a:r>
              <a:rPr lang="zh-CN" altLang="en-US" sz="2400" dirty="0"/>
              <a:t>步：重定位</a:t>
            </a:r>
            <a:endParaRPr lang="en-US" sz="2400" dirty="0"/>
          </a:p>
          <a:p>
            <a:pPr lvl="1"/>
            <a:endParaRPr lang="en-US" sz="2000" dirty="0"/>
          </a:p>
          <a:p>
            <a:pPr lvl="1"/>
            <a:r>
              <a:rPr lang="zh-CN" altLang="en-US" sz="2000" dirty="0"/>
              <a:t> 将独立的代码和数据节</a:t>
            </a:r>
            <a:r>
              <a:rPr lang="zh-CN" altLang="en-US" sz="2000" dirty="0">
                <a:solidFill>
                  <a:srgbClr val="FF0000"/>
                </a:solidFill>
              </a:rPr>
              <a:t>合并</a:t>
            </a:r>
            <a:r>
              <a:rPr lang="zh-CN" altLang="en-US" sz="2000" dirty="0"/>
              <a:t>到单个节（</a:t>
            </a:r>
            <a:r>
              <a:rPr lang="en-US" altLang="zh-CN" sz="2000" dirty="0"/>
              <a:t>section</a:t>
            </a:r>
            <a:r>
              <a:rPr lang="zh-CN" altLang="en-US" sz="2000" dirty="0"/>
              <a:t>）中</a:t>
            </a:r>
            <a:endParaRPr lang="en-US" altLang="zh-CN" sz="2000" dirty="0"/>
          </a:p>
          <a:p>
            <a:pPr lvl="2"/>
            <a:r>
              <a:rPr lang="zh-CN" altLang="en-US" sz="2000" dirty="0"/>
              <a:t>可以分配绝对地址</a:t>
            </a:r>
            <a:endParaRPr lang="en-US" altLang="zh-CN" sz="2000" dirty="0"/>
          </a:p>
          <a:p>
            <a:pPr lvl="1"/>
            <a:endParaRPr lang="en-US" sz="2000" dirty="0"/>
          </a:p>
          <a:p>
            <a:pPr lvl="1"/>
            <a:r>
              <a:rPr lang="zh-CN" altLang="en-US" sz="2000" dirty="0"/>
              <a:t> 将符号从</a:t>
            </a:r>
            <a:r>
              <a:rPr lang="en-US" altLang="zh-CN" sz="2000" dirty="0"/>
              <a:t>.o</a:t>
            </a:r>
            <a:r>
              <a:rPr lang="zh-CN" altLang="en-US" sz="2000" dirty="0"/>
              <a:t>文件中的</a:t>
            </a:r>
            <a:r>
              <a:rPr lang="zh-CN" altLang="en-US" sz="2000" dirty="0">
                <a:solidFill>
                  <a:srgbClr val="FF0000"/>
                </a:solidFill>
              </a:rPr>
              <a:t>相对</a:t>
            </a:r>
            <a:r>
              <a:rPr lang="zh-CN" altLang="en-US" sz="2000" dirty="0"/>
              <a:t>位置</a:t>
            </a:r>
            <a:r>
              <a:rPr lang="zh-CN" altLang="en-US" sz="2000" dirty="0">
                <a:solidFill>
                  <a:srgbClr val="FF0000"/>
                </a:solidFill>
              </a:rPr>
              <a:t>重新定位</a:t>
            </a:r>
            <a:r>
              <a:rPr lang="zh-CN" altLang="en-US" sz="2000" dirty="0"/>
              <a:t>到可执行文件中的最终</a:t>
            </a:r>
            <a:r>
              <a:rPr lang="zh-CN" altLang="en-US" sz="2000" dirty="0">
                <a:solidFill>
                  <a:srgbClr val="FF0000"/>
                </a:solidFill>
              </a:rPr>
              <a:t>绝对</a:t>
            </a:r>
            <a:r>
              <a:rPr lang="zh-CN" altLang="en-US" sz="2000" dirty="0"/>
              <a:t>内存位置</a:t>
            </a:r>
            <a:endParaRPr lang="en-US" altLang="zh-CN" sz="2000" dirty="0"/>
          </a:p>
          <a:p>
            <a:pPr lvl="2"/>
            <a:r>
              <a:rPr lang="zh-CN" altLang="en-US" sz="2000" dirty="0"/>
              <a:t>符号定义有了绝对地址</a:t>
            </a:r>
            <a:endParaRPr lang="en-US" sz="2000" dirty="0"/>
          </a:p>
          <a:p>
            <a:pPr lvl="1"/>
            <a:endParaRPr lang="en-US" sz="2000" dirty="0"/>
          </a:p>
          <a:p>
            <a:pPr lvl="1"/>
            <a:r>
              <a:rPr lang="zh-CN" altLang="en-US" sz="2000" dirty="0"/>
              <a:t> 将这些符号的所有</a:t>
            </a:r>
            <a:r>
              <a:rPr lang="zh-CN" altLang="en-US" sz="2000" dirty="0">
                <a:solidFill>
                  <a:srgbClr val="FF0000"/>
                </a:solidFill>
              </a:rPr>
              <a:t>引用</a:t>
            </a:r>
            <a:r>
              <a:rPr lang="zh-CN" altLang="en-US" sz="2000" dirty="0"/>
              <a:t>更新到其新位置</a:t>
            </a:r>
            <a:endParaRPr lang="en-US" altLang="zh-CN" sz="2000" dirty="0"/>
          </a:p>
          <a:p>
            <a:pPr lvl="2"/>
            <a:r>
              <a:rPr lang="zh-CN" altLang="en-US" sz="2000" dirty="0"/>
              <a:t>符号引用有了绝对地址</a:t>
            </a:r>
            <a:endParaRPr lang="en-US" altLang="zh-CN" sz="2000" dirty="0"/>
          </a:p>
          <a:p>
            <a:pPr lvl="1"/>
            <a:endParaRPr lang="en-US" altLang="zh-CN" sz="2000" dirty="0"/>
          </a:p>
          <a:p>
            <a:pPr lvl="1"/>
            <a:endParaRPr lang="en-US" sz="2400" dirty="0">
              <a:ea typeface="+mn-ea"/>
            </a:endParaRPr>
          </a:p>
          <a:p>
            <a:endParaRPr lang="en-US" sz="2000" dirty="0"/>
          </a:p>
        </p:txBody>
      </p:sp>
    </p:spTree>
    <p:extLst>
      <p:ext uri="{BB962C8B-B14F-4D97-AF65-F5344CB8AC3E}">
        <p14:creationId xmlns:p14="http://schemas.microsoft.com/office/powerpoint/2010/main" val="2018913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20" name="Text Box 19"/>
          <p:cNvSpPr txBox="1">
            <a:spLocks noChangeArrowheads="1"/>
          </p:cNvSpPr>
          <p:nvPr/>
        </p:nvSpPr>
        <p:spPr bwMode="auto">
          <a:xfrm>
            <a:off x="1434437" y="1196752"/>
            <a:ext cx="2626338"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可重定位目标文件</a:t>
            </a:r>
            <a:r>
              <a:rPr lang="en-GB" sz="2000" b="1" dirty="0">
                <a:latin typeface="Calibri" pitchFamily="34" charset="0"/>
                <a:ea typeface="msgothic" charset="0"/>
                <a:cs typeface="msgothic" charset="0"/>
              </a:rPr>
              <a:t>  </a:t>
            </a:r>
            <a:r>
              <a:rPr lang="en-US" sz="2000" b="1" dirty="0">
                <a:latin typeface="Calibri" pitchFamily="34" charset="0"/>
                <a:ea typeface="msgothic" charset="0"/>
                <a:cs typeface="msgothic" charset="0"/>
              </a:rPr>
              <a:t>.o</a:t>
            </a:r>
            <a:endParaRPr lang="en-GB" sz="2000" b="1" dirty="0">
              <a:latin typeface="Calibri" pitchFamily="34" charset="0"/>
              <a:ea typeface="msgothic" charset="0"/>
              <a:cs typeface="msgothic" charset="0"/>
            </a:endParaRPr>
          </a:p>
        </p:txBody>
      </p:sp>
      <p:sp>
        <p:nvSpPr>
          <p:cNvPr id="21" name="Text Box 20"/>
          <p:cNvSpPr txBox="1">
            <a:spLocks noChangeArrowheads="1"/>
          </p:cNvSpPr>
          <p:nvPr/>
        </p:nvSpPr>
        <p:spPr bwMode="auto">
          <a:xfrm>
            <a:off x="6320659" y="1196752"/>
            <a:ext cx="2046051"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grpSp>
        <p:nvGrpSpPr>
          <p:cNvPr id="34" name="组合 33"/>
          <p:cNvGrpSpPr/>
          <p:nvPr/>
        </p:nvGrpSpPr>
        <p:grpSpPr>
          <a:xfrm>
            <a:off x="1415480" y="1795239"/>
            <a:ext cx="8541528" cy="4241106"/>
            <a:chOff x="397934" y="1905000"/>
            <a:chExt cx="8541528" cy="4241106"/>
          </a:xfrm>
        </p:grpSpPr>
        <p:sp>
          <p:nvSpPr>
            <p:cNvPr id="39" name="Rectangle 2"/>
            <p:cNvSpPr>
              <a:spLocks noChangeArrowheads="1"/>
            </p:cNvSpPr>
            <p:nvPr/>
          </p:nvSpPr>
          <p:spPr bwMode="auto">
            <a:xfrm>
              <a:off x="508174" y="3702050"/>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40" name="Text Box 3"/>
            <p:cNvSpPr txBox="1">
              <a:spLocks noChangeArrowheads="1"/>
            </p:cNvSpPr>
            <p:nvPr/>
          </p:nvSpPr>
          <p:spPr bwMode="auto">
            <a:xfrm>
              <a:off x="414865" y="3395828"/>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main.o</a:t>
              </a:r>
              <a:endParaRPr lang="en-GB" sz="1800" b="1" dirty="0">
                <a:latin typeface="Courier New" pitchFamily="49" charset="0"/>
                <a:ea typeface="msgothic" charset="0"/>
                <a:cs typeface="msgothic" charset="0"/>
              </a:endParaRPr>
            </a:p>
          </p:txBody>
        </p:sp>
        <p:sp>
          <p:nvSpPr>
            <p:cNvPr id="41" name="Rectangle 4"/>
            <p:cNvSpPr>
              <a:spLocks noChangeArrowheads="1"/>
            </p:cNvSpPr>
            <p:nvPr/>
          </p:nvSpPr>
          <p:spPr bwMode="auto">
            <a:xfrm>
              <a:off x="508174" y="556577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42" name="Rectangle 5"/>
            <p:cNvSpPr>
              <a:spLocks noChangeArrowheads="1"/>
            </p:cNvSpPr>
            <p:nvPr/>
          </p:nvSpPr>
          <p:spPr bwMode="auto">
            <a:xfrm>
              <a:off x="508174" y="503237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3" name="Text Box 6"/>
            <p:cNvSpPr txBox="1">
              <a:spLocks noChangeArrowheads="1"/>
            </p:cNvSpPr>
            <p:nvPr/>
          </p:nvSpPr>
          <p:spPr bwMode="auto">
            <a:xfrm>
              <a:off x="397934" y="4738689"/>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swap.o</a:t>
              </a:r>
            </a:p>
          </p:txBody>
        </p:sp>
        <p:sp>
          <p:nvSpPr>
            <p:cNvPr id="44" name="Rectangle 7"/>
            <p:cNvSpPr>
              <a:spLocks noChangeArrowheads="1"/>
            </p:cNvSpPr>
            <p:nvPr/>
          </p:nvSpPr>
          <p:spPr bwMode="auto">
            <a:xfrm>
              <a:off x="5231591" y="455453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int buf[2]={1,2}</a:t>
              </a:r>
            </a:p>
          </p:txBody>
        </p:sp>
        <p:sp>
          <p:nvSpPr>
            <p:cNvPr id="45" name="Rectangle 8"/>
            <p:cNvSpPr>
              <a:spLocks noChangeArrowheads="1"/>
            </p:cNvSpPr>
            <p:nvPr/>
          </p:nvSpPr>
          <p:spPr bwMode="auto">
            <a:xfrm>
              <a:off x="5231591" y="2116139"/>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Headers</a:t>
              </a:r>
            </a:p>
          </p:txBody>
        </p:sp>
        <p:sp>
          <p:nvSpPr>
            <p:cNvPr id="46" name="Rectangle 9"/>
            <p:cNvSpPr>
              <a:spLocks noChangeArrowheads="1"/>
            </p:cNvSpPr>
            <p:nvPr/>
          </p:nvSpPr>
          <p:spPr bwMode="auto">
            <a:xfrm>
              <a:off x="5231591" y="27257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47" name="Rectangle 10"/>
            <p:cNvSpPr>
              <a:spLocks noChangeArrowheads="1"/>
            </p:cNvSpPr>
            <p:nvPr/>
          </p:nvSpPr>
          <p:spPr bwMode="auto">
            <a:xfrm>
              <a:off x="5231591" y="32591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8" name="Text Box 11"/>
            <p:cNvSpPr txBox="1">
              <a:spLocks noChangeArrowheads="1"/>
            </p:cNvSpPr>
            <p:nvPr/>
          </p:nvSpPr>
          <p:spPr bwMode="auto">
            <a:xfrm>
              <a:off x="4948237" y="1905000"/>
              <a:ext cx="309563" cy="363538"/>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latin typeface="Calibri" pitchFamily="34" charset="0"/>
                  <a:ea typeface="msgothic" charset="0"/>
                  <a:cs typeface="msgothic" charset="0"/>
                </a:rPr>
                <a:t>0</a:t>
              </a:r>
            </a:p>
          </p:txBody>
        </p:sp>
        <p:sp>
          <p:nvSpPr>
            <p:cNvPr id="49" name="Rectangle 12"/>
            <p:cNvSpPr>
              <a:spLocks noChangeArrowheads="1"/>
            </p:cNvSpPr>
            <p:nvPr/>
          </p:nvSpPr>
          <p:spPr bwMode="auto">
            <a:xfrm>
              <a:off x="508174" y="2057400"/>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50" name="Rectangle 13"/>
            <p:cNvSpPr>
              <a:spLocks noChangeArrowheads="1"/>
            </p:cNvSpPr>
            <p:nvPr/>
          </p:nvSpPr>
          <p:spPr bwMode="auto">
            <a:xfrm>
              <a:off x="5231591" y="4772026"/>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51" name="Rectangle 14"/>
            <p:cNvSpPr>
              <a:spLocks noChangeArrowheads="1"/>
            </p:cNvSpPr>
            <p:nvPr/>
          </p:nvSpPr>
          <p:spPr bwMode="auto">
            <a:xfrm>
              <a:off x="508174" y="4235450"/>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[2]={1,2}</a:t>
              </a:r>
            </a:p>
          </p:txBody>
        </p:sp>
        <p:sp>
          <p:nvSpPr>
            <p:cNvPr id="52" name="Rectangle 15"/>
            <p:cNvSpPr>
              <a:spLocks noChangeArrowheads="1"/>
            </p:cNvSpPr>
            <p:nvPr/>
          </p:nvSpPr>
          <p:spPr bwMode="auto">
            <a:xfrm>
              <a:off x="508174" y="2590800"/>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3" name="Rectangle 16"/>
            <p:cNvSpPr>
              <a:spLocks noChangeArrowheads="1"/>
            </p:cNvSpPr>
            <p:nvPr/>
          </p:nvSpPr>
          <p:spPr bwMode="auto">
            <a:xfrm>
              <a:off x="5231591" y="37925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54" name="Rectangle 18"/>
            <p:cNvSpPr>
              <a:spLocks noChangeArrowheads="1"/>
            </p:cNvSpPr>
            <p:nvPr/>
          </p:nvSpPr>
          <p:spPr bwMode="auto">
            <a:xfrm>
              <a:off x="5231591" y="432593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5" name="AutoShape 21"/>
            <p:cNvSpPr>
              <a:spLocks/>
            </p:cNvSpPr>
            <p:nvPr/>
          </p:nvSpPr>
          <p:spPr bwMode="auto">
            <a:xfrm>
              <a:off x="7730316" y="2078039"/>
              <a:ext cx="304800" cy="2247900"/>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56" name="Text Box 22"/>
            <p:cNvSpPr txBox="1">
              <a:spLocks noChangeArrowheads="1"/>
            </p:cNvSpPr>
            <p:nvPr/>
          </p:nvSpPr>
          <p:spPr bwMode="auto">
            <a:xfrm>
              <a:off x="8068413" y="299296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57" name="Text Box 23"/>
            <p:cNvSpPr txBox="1">
              <a:spLocks noChangeArrowheads="1"/>
            </p:cNvSpPr>
            <p:nvPr/>
          </p:nvSpPr>
          <p:spPr bwMode="auto">
            <a:xfrm>
              <a:off x="2778299" y="211296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58" name="Text Box 24"/>
            <p:cNvSpPr txBox="1">
              <a:spLocks noChangeArrowheads="1"/>
            </p:cNvSpPr>
            <p:nvPr/>
          </p:nvSpPr>
          <p:spPr bwMode="auto">
            <a:xfrm>
              <a:off x="2778299" y="247808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59" name="Text Box 25"/>
            <p:cNvSpPr txBox="1">
              <a:spLocks noChangeArrowheads="1"/>
            </p:cNvSpPr>
            <p:nvPr/>
          </p:nvSpPr>
          <p:spPr bwMode="auto">
            <a:xfrm>
              <a:off x="2778299" y="374173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60" name="Text Box 26"/>
            <p:cNvSpPr txBox="1">
              <a:spLocks noChangeArrowheads="1"/>
            </p:cNvSpPr>
            <p:nvPr/>
          </p:nvSpPr>
          <p:spPr bwMode="auto">
            <a:xfrm>
              <a:off x="2778299" y="415448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1" name="Text Box 27"/>
            <p:cNvSpPr txBox="1">
              <a:spLocks noChangeArrowheads="1"/>
            </p:cNvSpPr>
            <p:nvPr/>
          </p:nvSpPr>
          <p:spPr bwMode="auto">
            <a:xfrm>
              <a:off x="2778299" y="510381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62" name="Text Box 28"/>
            <p:cNvSpPr txBox="1">
              <a:spLocks noChangeArrowheads="1"/>
            </p:cNvSpPr>
            <p:nvPr/>
          </p:nvSpPr>
          <p:spPr bwMode="auto">
            <a:xfrm>
              <a:off x="2778299" y="5464175"/>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3" name="Rectangle 30"/>
            <p:cNvSpPr>
              <a:spLocks noChangeArrowheads="1"/>
            </p:cNvSpPr>
            <p:nvPr/>
          </p:nvSpPr>
          <p:spPr bwMode="auto">
            <a:xfrm>
              <a:off x="5231591" y="5181600"/>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64" name="AutoShape 31"/>
            <p:cNvSpPr>
              <a:spLocks/>
            </p:cNvSpPr>
            <p:nvPr/>
          </p:nvSpPr>
          <p:spPr bwMode="auto">
            <a:xfrm>
              <a:off x="7730316" y="4325939"/>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65" name="Text Box 32"/>
            <p:cNvSpPr txBox="1">
              <a:spLocks noChangeArrowheads="1"/>
            </p:cNvSpPr>
            <p:nvPr/>
          </p:nvSpPr>
          <p:spPr bwMode="auto">
            <a:xfrm>
              <a:off x="8068413" y="4464580"/>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6" name="Rectangle 33"/>
            <p:cNvSpPr>
              <a:spLocks noChangeArrowheads="1"/>
            </p:cNvSpPr>
            <p:nvPr/>
          </p:nvSpPr>
          <p:spPr bwMode="auto">
            <a:xfrm>
              <a:off x="5231591" y="5000625"/>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sp>
          <p:nvSpPr>
            <p:cNvPr id="67" name="Text Box 34"/>
            <p:cNvSpPr txBox="1">
              <a:spLocks noChangeArrowheads="1"/>
            </p:cNvSpPr>
            <p:nvPr/>
          </p:nvSpPr>
          <p:spPr bwMode="auto">
            <a:xfrm>
              <a:off x="8068413" y="4909080"/>
              <a:ext cx="733191"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68" name="Line 35"/>
            <p:cNvSpPr>
              <a:spLocks noChangeShapeType="1"/>
            </p:cNvSpPr>
            <p:nvPr/>
          </p:nvSpPr>
          <p:spPr bwMode="auto">
            <a:xfrm>
              <a:off x="4038600" y="3874296"/>
              <a:ext cx="836613" cy="1587"/>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69" name="Line 36"/>
            <p:cNvSpPr>
              <a:spLocks noChangeShapeType="1"/>
            </p:cNvSpPr>
            <p:nvPr/>
          </p:nvSpPr>
          <p:spPr bwMode="auto">
            <a:xfrm>
              <a:off x="4038600" y="2740026"/>
              <a:ext cx="836613" cy="392113"/>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70" name="Line 37"/>
            <p:cNvSpPr>
              <a:spLocks noChangeShapeType="1"/>
            </p:cNvSpPr>
            <p:nvPr/>
          </p:nvSpPr>
          <p:spPr bwMode="auto">
            <a:xfrm flipV="1">
              <a:off x="4038600" y="4618039"/>
              <a:ext cx="836613" cy="409575"/>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71" name="Rectangle 38"/>
            <p:cNvSpPr>
              <a:spLocks noChangeArrowheads="1"/>
            </p:cNvSpPr>
            <p:nvPr/>
          </p:nvSpPr>
          <p:spPr bwMode="auto">
            <a:xfrm>
              <a:off x="5231591" y="2420939"/>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72" name="AutoShape 39"/>
            <p:cNvSpPr>
              <a:spLocks/>
            </p:cNvSpPr>
            <p:nvPr/>
          </p:nvSpPr>
          <p:spPr bwMode="auto">
            <a:xfrm>
              <a:off x="7727141" y="5016500"/>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73" name="Rectangle 33"/>
            <p:cNvSpPr>
              <a:spLocks noChangeArrowheads="1"/>
            </p:cNvSpPr>
            <p:nvPr/>
          </p:nvSpPr>
          <p:spPr bwMode="auto">
            <a:xfrm>
              <a:off x="508174" y="5791200"/>
              <a:ext cx="2278062"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Courier New" pitchFamily="49" charset="0"/>
                </a:rPr>
                <a:t>int</a:t>
              </a:r>
              <a:r>
                <a:rPr lang="en-GB" sz="1600" b="1" dirty="0">
                  <a:latin typeface="Courier New" pitchFamily="49" charset="0"/>
                  <a:ea typeface="msgothic" charset="0"/>
                  <a:cs typeface="Courier New" pitchFamily="49" charset="0"/>
                </a:rPr>
                <a:t> *bufp1</a:t>
              </a:r>
            </a:p>
          </p:txBody>
        </p:sp>
        <p:sp>
          <p:nvSpPr>
            <p:cNvPr id="74" name="Text Box 34"/>
            <p:cNvSpPr txBox="1">
              <a:spLocks noChangeArrowheads="1"/>
            </p:cNvSpPr>
            <p:nvPr/>
          </p:nvSpPr>
          <p:spPr bwMode="auto">
            <a:xfrm>
              <a:off x="2819400" y="5791200"/>
              <a:ext cx="733191"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grpSp>
    </p:spTree>
    <p:extLst>
      <p:ext uri="{BB962C8B-B14F-4D97-AF65-F5344CB8AC3E}">
        <p14:creationId xmlns:p14="http://schemas.microsoft.com/office/powerpoint/2010/main" val="3961000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9"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966618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目标文件的三种形式</a:t>
            </a:r>
          </a:p>
        </p:txBody>
      </p:sp>
      <p:sp>
        <p:nvSpPr>
          <p:cNvPr id="126979" name="Rectangle 3"/>
          <p:cNvSpPr>
            <a:spLocks noGrp="1" noChangeArrowheads="1"/>
          </p:cNvSpPr>
          <p:nvPr>
            <p:ph type="body" sz="half" idx="4294967295"/>
          </p:nvPr>
        </p:nvSpPr>
        <p:spPr>
          <a:xfrm>
            <a:off x="360040" y="1080000"/>
            <a:ext cx="11496600" cy="5445344"/>
          </a:xfrm>
        </p:spPr>
        <p:txBody>
          <a:bodyPr>
            <a:normAutofit lnSpcReduction="10000"/>
          </a:bodyPr>
          <a:lstStyle/>
          <a:p>
            <a:r>
              <a:rPr lang="en-US" altLang="zh-CN" sz="2000" dirty="0"/>
              <a:t> </a:t>
            </a:r>
            <a:r>
              <a:rPr lang="zh-CN" altLang="en-US" sz="2400" dirty="0"/>
              <a:t>可重定位目标文件（</a:t>
            </a:r>
            <a:r>
              <a:rPr lang="en-US" altLang="zh-CN" sz="2400" dirty="0"/>
              <a:t>relocatable object file:  .o </a:t>
            </a:r>
            <a:r>
              <a:rPr lang="zh-CN" altLang="en-US" sz="2400" dirty="0"/>
              <a:t>）</a:t>
            </a:r>
            <a:endParaRPr lang="zh-CN" altLang="en-US" sz="2000" dirty="0"/>
          </a:p>
          <a:p>
            <a:pPr lvl="1"/>
            <a:r>
              <a:rPr lang="zh-CN" altLang="en-US" sz="2000" b="0" dirty="0"/>
              <a:t>  包含二进制代码和数据</a:t>
            </a:r>
            <a:endParaRPr lang="en-US" altLang="zh-CN" sz="2000" b="0" dirty="0"/>
          </a:p>
          <a:p>
            <a:pPr lvl="1"/>
            <a:r>
              <a:rPr lang="en-US" altLang="zh-CN" sz="2000" b="0" dirty="0"/>
              <a:t>  </a:t>
            </a:r>
            <a:r>
              <a:rPr lang="zh-CN" altLang="en-US" sz="2000" b="0" dirty="0"/>
              <a:t>其形式可以在编译时与其他可重定位目标文件合并起来，创建一个可执行目标文件</a:t>
            </a:r>
            <a:endParaRPr lang="en-US" altLang="zh-CN" sz="2000" b="0" dirty="0"/>
          </a:p>
          <a:p>
            <a:pPr lvl="1"/>
            <a:r>
              <a:rPr lang="en-US" altLang="zh-CN" sz="2000" b="0" dirty="0"/>
              <a:t>  </a:t>
            </a:r>
            <a:r>
              <a:rPr lang="zh-CN" altLang="en-US" sz="2000" b="0" dirty="0"/>
              <a:t>每一个 </a:t>
            </a:r>
            <a:r>
              <a:rPr lang="en-US" altLang="zh-CN" sz="2000" b="0" dirty="0"/>
              <a:t>.c </a:t>
            </a:r>
            <a:r>
              <a:rPr lang="zh-CN" altLang="en-US" sz="2000" b="0" dirty="0"/>
              <a:t>源文件产生一个对应的 </a:t>
            </a:r>
            <a:r>
              <a:rPr lang="en-US" altLang="zh-CN" sz="2000" b="0" dirty="0"/>
              <a:t>.o </a:t>
            </a:r>
            <a:r>
              <a:rPr lang="zh-CN" altLang="en-US" sz="2000" b="0" dirty="0"/>
              <a:t>文件</a:t>
            </a:r>
            <a:endParaRPr lang="en-US" altLang="zh-CN" sz="2000" b="0" dirty="0"/>
          </a:p>
          <a:p>
            <a:pPr marL="644128" lvl="2" indent="0">
              <a:buNone/>
            </a:pPr>
            <a:endParaRPr lang="en-US" altLang="zh-CN" sz="2000" dirty="0"/>
          </a:p>
          <a:p>
            <a:pPr lvl="0"/>
            <a:r>
              <a:rPr lang="en-US" altLang="zh-CN" sz="2000" dirty="0">
                <a:solidFill>
                  <a:srgbClr val="000000"/>
                </a:solidFill>
              </a:rPr>
              <a:t> </a:t>
            </a:r>
            <a:r>
              <a:rPr lang="zh-CN" altLang="en-US" sz="2400" dirty="0">
                <a:solidFill>
                  <a:srgbClr val="000000"/>
                </a:solidFill>
              </a:rPr>
              <a:t>可执行目标文件（</a:t>
            </a:r>
            <a:r>
              <a:rPr lang="en-US" altLang="zh-CN" sz="2400" dirty="0">
                <a:solidFill>
                  <a:srgbClr val="000000"/>
                </a:solidFill>
              </a:rPr>
              <a:t>executable object file</a:t>
            </a:r>
            <a:r>
              <a:rPr lang="zh-CN" altLang="en-US" sz="2400" dirty="0">
                <a:solidFill>
                  <a:srgbClr val="000000"/>
                </a:solidFill>
              </a:rPr>
              <a:t>）</a:t>
            </a:r>
            <a:endParaRPr lang="zh-CN" altLang="en-US" sz="2000" dirty="0">
              <a:solidFill>
                <a:srgbClr val="000000"/>
              </a:solidFill>
            </a:endParaRPr>
          </a:p>
          <a:p>
            <a:pPr lvl="1"/>
            <a:r>
              <a:rPr lang="zh-CN" altLang="en-US" sz="2000" b="0" dirty="0"/>
              <a:t>  可以没有扩展名（</a:t>
            </a:r>
            <a:r>
              <a:rPr lang="en-US" altLang="zh-CN" sz="2000" b="0" dirty="0"/>
              <a:t>Linux</a:t>
            </a:r>
            <a:r>
              <a:rPr lang="zh-CN" altLang="en-US" sz="2000" b="0" dirty="0"/>
              <a:t>）或者 </a:t>
            </a:r>
            <a:r>
              <a:rPr lang="en-US" altLang="zh-CN" sz="2000" b="0" dirty="0" err="1"/>
              <a:t>a.out</a:t>
            </a:r>
            <a:r>
              <a:rPr lang="en-US" altLang="zh-CN" sz="2000" b="0" dirty="0"/>
              <a:t> ;    .exe(Windows)</a:t>
            </a:r>
          </a:p>
          <a:p>
            <a:pPr lvl="1"/>
            <a:r>
              <a:rPr lang="zh-CN" altLang="en-US" sz="2000" b="0" dirty="0"/>
              <a:t>  包含二进制代码和数据</a:t>
            </a:r>
            <a:endParaRPr lang="en-US" altLang="zh-CN" sz="2000" b="0" dirty="0"/>
          </a:p>
          <a:p>
            <a:pPr lvl="1"/>
            <a:r>
              <a:rPr lang="en-US" altLang="zh-CN" sz="2000" b="0" dirty="0"/>
              <a:t>  </a:t>
            </a:r>
            <a:r>
              <a:rPr lang="zh-CN" altLang="en-US" sz="2000" b="0" dirty="0"/>
              <a:t>其形式可以被直接复制到内存并执行</a:t>
            </a:r>
            <a:endParaRPr lang="en-US" altLang="zh-CN" sz="2000" b="0" dirty="0"/>
          </a:p>
          <a:p>
            <a:pPr lvl="1"/>
            <a:endParaRPr lang="en-US" altLang="zh-CN" sz="2000" dirty="0"/>
          </a:p>
          <a:p>
            <a:r>
              <a:rPr lang="en-US" altLang="zh-CN" sz="2000" dirty="0"/>
              <a:t> </a:t>
            </a:r>
            <a:r>
              <a:rPr lang="zh-CN" altLang="en-US" sz="2400" dirty="0"/>
              <a:t>共享目标文件（</a:t>
            </a:r>
            <a:r>
              <a:rPr lang="en-US" altLang="zh-CN" sz="2400" dirty="0"/>
              <a:t>shared object file</a:t>
            </a:r>
            <a:r>
              <a:rPr lang="zh-CN" altLang="en-US" sz="2400" dirty="0"/>
              <a:t>）</a:t>
            </a:r>
            <a:endParaRPr lang="zh-CN" altLang="en-US" sz="2000" dirty="0"/>
          </a:p>
          <a:p>
            <a:pPr lvl="1"/>
            <a:r>
              <a:rPr lang="zh-CN" altLang="en-US" sz="2000" b="0" dirty="0"/>
              <a:t>  一种特殊类型的可重定位目标文件</a:t>
            </a:r>
            <a:endParaRPr lang="en-US" altLang="zh-CN" sz="2000" b="0" dirty="0"/>
          </a:p>
          <a:p>
            <a:pPr lvl="1"/>
            <a:r>
              <a:rPr lang="en-US" altLang="zh-CN" sz="2000" b="0" dirty="0"/>
              <a:t>  </a:t>
            </a:r>
            <a:r>
              <a:rPr lang="zh-CN" altLang="en-US" sz="2000" b="0" dirty="0"/>
              <a:t>可以在加载或者运行时被动态地加载进内存并链接</a:t>
            </a:r>
            <a:endParaRPr lang="en-US" altLang="zh-CN" sz="2000" b="0" dirty="0"/>
          </a:p>
          <a:p>
            <a:pPr lvl="1"/>
            <a:r>
              <a:rPr lang="en-US" altLang="zh-CN" sz="2000" b="0" dirty="0"/>
              <a:t>  windows</a:t>
            </a:r>
            <a:r>
              <a:rPr lang="zh-CN" altLang="en-US" sz="2000" b="0" dirty="0"/>
              <a:t>：</a:t>
            </a:r>
            <a:r>
              <a:rPr lang="en-US" altLang="zh-CN" sz="2000" b="0" dirty="0"/>
              <a:t>.lib (</a:t>
            </a:r>
            <a:r>
              <a:rPr lang="zh-CN" altLang="en-US" sz="2000" b="0" dirty="0"/>
              <a:t>静态链接库</a:t>
            </a:r>
            <a:r>
              <a:rPr lang="en-US" altLang="zh-CN" sz="2000" b="0" dirty="0"/>
              <a:t>)  .dll </a:t>
            </a:r>
            <a:r>
              <a:rPr lang="zh-CN" altLang="en-US" sz="2000" b="0" dirty="0"/>
              <a:t>（动态链接库）；</a:t>
            </a:r>
            <a:r>
              <a:rPr lang="en-US" altLang="zh-CN" sz="2000" b="0" dirty="0"/>
              <a:t>Linux</a:t>
            </a:r>
            <a:r>
              <a:rPr lang="zh-CN" altLang="en-US" sz="2000" b="0" dirty="0"/>
              <a:t>：</a:t>
            </a:r>
            <a:r>
              <a:rPr lang="en-US" altLang="zh-CN" sz="2000" b="0" dirty="0"/>
              <a:t>.a(</a:t>
            </a:r>
            <a:r>
              <a:rPr lang="zh-CN" altLang="en-US" sz="2000" b="0" dirty="0"/>
              <a:t>静态链接</a:t>
            </a:r>
            <a:r>
              <a:rPr lang="en-US" altLang="zh-CN" sz="2000" b="0" dirty="0"/>
              <a:t>) .so(</a:t>
            </a:r>
            <a:r>
              <a:rPr lang="zh-CN" altLang="en-US" sz="2000" b="0" dirty="0"/>
              <a:t>动态链接</a:t>
            </a:r>
            <a:r>
              <a:rPr lang="en-US" altLang="zh-CN" sz="2000" b="0" dirty="0"/>
              <a:t>)</a:t>
            </a:r>
            <a:endParaRPr lang="zh-CN" altLang="en-US" sz="2000" b="0" dirty="0"/>
          </a:p>
        </p:txBody>
      </p:sp>
    </p:spTree>
    <p:extLst>
      <p:ext uri="{BB962C8B-B14F-4D97-AF65-F5344CB8AC3E}">
        <p14:creationId xmlns:p14="http://schemas.microsoft.com/office/powerpoint/2010/main" val="26809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不同系统的目标文件格式</a:t>
            </a:r>
          </a:p>
        </p:txBody>
      </p:sp>
      <p:sp>
        <p:nvSpPr>
          <p:cNvPr id="126979" name="Rectangle 3"/>
          <p:cNvSpPr>
            <a:spLocks noGrp="1" noChangeArrowheads="1"/>
          </p:cNvSpPr>
          <p:nvPr>
            <p:ph type="body" sz="half" idx="4294967295"/>
          </p:nvPr>
        </p:nvSpPr>
        <p:spPr>
          <a:xfrm>
            <a:off x="335360" y="836712"/>
            <a:ext cx="11496600" cy="5445344"/>
          </a:xfrm>
        </p:spPr>
        <p:txBody>
          <a:bodyPr>
            <a:normAutofit/>
          </a:bodyPr>
          <a:lstStyle/>
          <a:p>
            <a:r>
              <a:rPr lang="en-US" altLang="zh-CN" sz="2400" dirty="0"/>
              <a:t> </a:t>
            </a:r>
            <a:r>
              <a:rPr lang="zh-CN" altLang="en-US" sz="2400" dirty="0"/>
              <a:t>不同系统的目标文件格式都不相同</a:t>
            </a:r>
          </a:p>
          <a:p>
            <a:pPr lvl="1">
              <a:lnSpc>
                <a:spcPct val="200000"/>
              </a:lnSpc>
            </a:pPr>
            <a:r>
              <a:rPr lang="zh-CN" altLang="en-US" sz="2000" dirty="0"/>
              <a:t>  </a:t>
            </a:r>
            <a:r>
              <a:rPr lang="en-US" altLang="zh-CN" sz="2000" dirty="0"/>
              <a:t>Windows </a:t>
            </a:r>
            <a:r>
              <a:rPr lang="zh-CN" altLang="en-US" sz="2000" dirty="0"/>
              <a:t>使用可移植可执行 </a:t>
            </a:r>
            <a:r>
              <a:rPr lang="en-US" altLang="zh-CN" sz="2000" dirty="0"/>
              <a:t>(Portable Executable, PE) </a:t>
            </a:r>
            <a:r>
              <a:rPr lang="zh-CN" altLang="en-US" sz="2000" dirty="0"/>
              <a:t>格式</a:t>
            </a:r>
            <a:endParaRPr lang="en-US" altLang="zh-CN" sz="2000" dirty="0"/>
          </a:p>
          <a:p>
            <a:pPr lvl="1">
              <a:lnSpc>
                <a:spcPct val="200000"/>
              </a:lnSpc>
            </a:pPr>
            <a:r>
              <a:rPr lang="en-US" altLang="zh-CN" sz="2000" dirty="0"/>
              <a:t>  </a:t>
            </a:r>
            <a:r>
              <a:rPr lang="pt-BR" altLang="zh-CN" sz="2000" dirty="0"/>
              <a:t>MacOS-X </a:t>
            </a:r>
            <a:r>
              <a:rPr lang="zh-CN" altLang="pt-BR" sz="2000" dirty="0"/>
              <a:t>使用 </a:t>
            </a:r>
            <a:r>
              <a:rPr lang="pt-BR" altLang="zh-CN" sz="2000" dirty="0"/>
              <a:t>Mach-</a:t>
            </a:r>
            <a:r>
              <a:rPr lang="en-US" altLang="zh-CN" sz="2000" dirty="0"/>
              <a:t>O</a:t>
            </a:r>
            <a:r>
              <a:rPr lang="pt-BR" altLang="zh-CN" sz="2000" dirty="0"/>
              <a:t> </a:t>
            </a:r>
            <a:r>
              <a:rPr lang="zh-CN" altLang="pt-BR" sz="2000" dirty="0"/>
              <a:t>格式</a:t>
            </a:r>
            <a:endParaRPr lang="en-US" altLang="zh-CN" sz="2000" dirty="0"/>
          </a:p>
          <a:p>
            <a:pPr lvl="1">
              <a:lnSpc>
                <a:spcPct val="200000"/>
              </a:lnSpc>
            </a:pPr>
            <a:r>
              <a:rPr lang="zh-CN" altLang="en-US" sz="2000" dirty="0"/>
              <a:t>  现代 </a:t>
            </a:r>
            <a:r>
              <a:rPr lang="en-US" altLang="zh-CN" sz="2000" dirty="0"/>
              <a:t>x86-64 Linux </a:t>
            </a:r>
            <a:r>
              <a:rPr lang="zh-CN" altLang="en-US" sz="2000" dirty="0"/>
              <a:t>和 </a:t>
            </a:r>
            <a:r>
              <a:rPr lang="en-US" altLang="zh-CN" sz="2000" dirty="0"/>
              <a:t>Unix </a:t>
            </a:r>
            <a:r>
              <a:rPr lang="zh-CN" altLang="en-US" sz="2000" dirty="0"/>
              <a:t>系统使用可执行可链接格式 </a:t>
            </a:r>
            <a:endParaRPr lang="en-US" altLang="zh-CN" sz="2000" dirty="0"/>
          </a:p>
          <a:p>
            <a:pPr lvl="2">
              <a:lnSpc>
                <a:spcPct val="200000"/>
              </a:lnSpc>
            </a:pPr>
            <a:r>
              <a:rPr lang="en-US" altLang="zh-CN" sz="2000" dirty="0"/>
              <a:t>ELF (Executable and Linkable Format)</a:t>
            </a:r>
            <a:r>
              <a:rPr lang="zh-CN" altLang="en-US" sz="2000" dirty="0"/>
              <a:t> </a:t>
            </a:r>
            <a:endParaRPr lang="en-US" altLang="zh-CN" sz="2000" dirty="0"/>
          </a:p>
          <a:p>
            <a:pPr lvl="1">
              <a:lnSpc>
                <a:spcPct val="200000"/>
              </a:lnSpc>
            </a:pPr>
            <a:r>
              <a:rPr lang="en-US" altLang="zh-CN" sz="2000" dirty="0"/>
              <a:t>  </a:t>
            </a:r>
            <a:r>
              <a:rPr lang="zh-CN" altLang="en-US" sz="2000" dirty="0"/>
              <a:t>不管是哪种格式，基本的概念是相似的</a:t>
            </a:r>
            <a:endParaRPr lang="en-US" altLang="zh-CN" sz="2000" dirty="0"/>
          </a:p>
          <a:p>
            <a:pPr lvl="1">
              <a:lnSpc>
                <a:spcPct val="200000"/>
              </a:lnSpc>
            </a:pPr>
            <a:r>
              <a:rPr lang="zh-CN" altLang="en-US" sz="2000" dirty="0"/>
              <a:t>  我们的讨论 </a:t>
            </a:r>
            <a:r>
              <a:rPr lang="en-US" altLang="zh-CN" sz="2000" dirty="0"/>
              <a:t>ELF </a:t>
            </a:r>
            <a:r>
              <a:rPr lang="zh-CN" altLang="en-US" sz="2000" dirty="0"/>
              <a:t>格式</a:t>
            </a:r>
            <a:endParaRPr lang="en-US" altLang="zh-CN" sz="2400" dirty="0"/>
          </a:p>
        </p:txBody>
      </p:sp>
    </p:spTree>
    <p:extLst>
      <p:ext uri="{BB962C8B-B14F-4D97-AF65-F5344CB8AC3E}">
        <p14:creationId xmlns:p14="http://schemas.microsoft.com/office/powerpoint/2010/main" val="26809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ELF </a:t>
            </a:r>
            <a:r>
              <a:rPr lang="zh-CN" altLang="en-US" sz="2400" i="0" dirty="0">
                <a:latin typeface="+mn-lt"/>
              </a:rPr>
              <a:t>格式（</a:t>
            </a:r>
            <a:r>
              <a:rPr lang="en-US" altLang="zh-CN" sz="2400" dirty="0">
                <a:latin typeface="+mn-lt"/>
              </a:rPr>
              <a:t>Executable and Linkable Format </a:t>
            </a:r>
            <a:r>
              <a:rPr lang="zh-CN" altLang="en-US" sz="2400" i="0" dirty="0">
                <a:latin typeface="+mn-lt"/>
              </a:rPr>
              <a:t>）</a:t>
            </a: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a:lnSpc>
                <a:spcPct val="150000"/>
              </a:lnSpc>
            </a:pPr>
            <a:r>
              <a:rPr lang="en-US" altLang="zh-CN" sz="2000" dirty="0"/>
              <a:t> </a:t>
            </a:r>
            <a:r>
              <a:rPr lang="zh-CN" altLang="en-US" sz="2000" dirty="0"/>
              <a:t>是现代</a:t>
            </a:r>
            <a:r>
              <a:rPr lang="en-US" altLang="zh-CN" sz="2000" dirty="0"/>
              <a:t> Linux / Unix </a:t>
            </a:r>
            <a:r>
              <a:rPr lang="zh-CN" altLang="en-US" sz="2000" dirty="0"/>
              <a:t>系统的标准目标文件格式</a:t>
            </a:r>
          </a:p>
          <a:p>
            <a:pPr marL="644128" lvl="2" indent="0">
              <a:lnSpc>
                <a:spcPct val="150000"/>
              </a:lnSpc>
              <a:buNone/>
            </a:pPr>
            <a:endParaRPr lang="en-US" altLang="zh-CN" sz="2400" dirty="0"/>
          </a:p>
          <a:p>
            <a:pPr lvl="0">
              <a:lnSpc>
                <a:spcPct val="150000"/>
              </a:lnSpc>
            </a:pPr>
            <a:r>
              <a:rPr lang="en-US" altLang="zh-CN" sz="2000" dirty="0">
                <a:solidFill>
                  <a:srgbClr val="000000"/>
                </a:solidFill>
              </a:rPr>
              <a:t> </a:t>
            </a:r>
            <a:r>
              <a:rPr lang="zh-CN" altLang="en-US" sz="2000" dirty="0">
                <a:solidFill>
                  <a:srgbClr val="000000"/>
                </a:solidFill>
              </a:rPr>
              <a:t>统一格式：</a:t>
            </a:r>
          </a:p>
          <a:p>
            <a:pPr lvl="1">
              <a:lnSpc>
                <a:spcPct val="150000"/>
              </a:lnSpc>
            </a:pPr>
            <a:r>
              <a:rPr lang="zh-CN" altLang="en-US" sz="2000" dirty="0"/>
              <a:t>  可重定位目标文件（</a:t>
            </a:r>
            <a:r>
              <a:rPr lang="en-US" altLang="zh-CN" sz="2000" dirty="0"/>
              <a:t>.o</a:t>
            </a:r>
            <a:r>
              <a:rPr lang="zh-CN" altLang="en-US" sz="2000" dirty="0"/>
              <a:t>）</a:t>
            </a:r>
            <a:endParaRPr lang="en-US" altLang="zh-CN" sz="2000" dirty="0"/>
          </a:p>
          <a:p>
            <a:pPr lvl="1">
              <a:lnSpc>
                <a:spcPct val="150000"/>
              </a:lnSpc>
            </a:pPr>
            <a:r>
              <a:rPr lang="zh-CN" altLang="en-US" sz="2000" dirty="0"/>
              <a:t>  可执行目标文件（</a:t>
            </a:r>
            <a:r>
              <a:rPr lang="en-US" altLang="zh-CN" sz="2000" dirty="0" err="1"/>
              <a:t>a.out</a:t>
            </a:r>
            <a:r>
              <a:rPr lang="zh-CN" altLang="en-US" sz="2000" dirty="0"/>
              <a:t>；</a:t>
            </a:r>
            <a:r>
              <a:rPr lang="en-US" altLang="zh-CN" sz="2000" dirty="0"/>
              <a:t>.bin;   </a:t>
            </a:r>
            <a:r>
              <a:rPr lang="zh-CN" altLang="en-US" sz="2000" dirty="0"/>
              <a:t>一般没有后缀）</a:t>
            </a:r>
            <a:endParaRPr lang="en-US" altLang="zh-CN" sz="2000" dirty="0"/>
          </a:p>
          <a:p>
            <a:pPr lvl="1">
              <a:lnSpc>
                <a:spcPct val="150000"/>
              </a:lnSpc>
            </a:pPr>
            <a:r>
              <a:rPr lang="en-US" altLang="zh-CN" sz="2000" dirty="0"/>
              <a:t>  </a:t>
            </a:r>
            <a:r>
              <a:rPr lang="zh-CN" altLang="en-US" sz="2000" dirty="0"/>
              <a:t>共享目标文件（</a:t>
            </a:r>
            <a:r>
              <a:rPr lang="en-US" altLang="zh-CN" sz="2000" dirty="0"/>
              <a:t>.a </a:t>
            </a:r>
            <a:r>
              <a:rPr lang="zh-CN" altLang="en-US" sz="2000" dirty="0"/>
              <a:t>或者</a:t>
            </a:r>
            <a:r>
              <a:rPr lang="en-US" altLang="zh-CN" sz="2000" dirty="0"/>
              <a:t>.so</a:t>
            </a:r>
            <a:r>
              <a:rPr lang="zh-CN" altLang="en-US" sz="2000" dirty="0"/>
              <a:t>）</a:t>
            </a:r>
            <a:endParaRPr lang="en-US" altLang="zh-CN" sz="2000" dirty="0"/>
          </a:p>
          <a:p>
            <a:pPr lvl="1">
              <a:lnSpc>
                <a:spcPct val="150000"/>
              </a:lnSpc>
            </a:pPr>
            <a:endParaRPr lang="en-US" altLang="zh-CN" sz="2000" dirty="0"/>
          </a:p>
          <a:p>
            <a:pPr>
              <a:lnSpc>
                <a:spcPct val="150000"/>
              </a:lnSpc>
            </a:pPr>
            <a:r>
              <a:rPr lang="en-US" altLang="zh-CN" sz="2000" dirty="0"/>
              <a:t> </a:t>
            </a:r>
            <a:r>
              <a:rPr lang="zh-CN" altLang="en-US" sz="2000" dirty="0"/>
              <a:t>可用</a:t>
            </a:r>
            <a:r>
              <a:rPr lang="en-US" altLang="zh-CN" sz="2000" dirty="0"/>
              <a:t> </a:t>
            </a:r>
            <a:r>
              <a:rPr lang="en-US" altLang="zh-CN" sz="2000" dirty="0" err="1"/>
              <a:t>gcc</a:t>
            </a:r>
            <a:r>
              <a:rPr lang="en-US" altLang="zh-CN" sz="2000" dirty="0"/>
              <a:t> </a:t>
            </a:r>
            <a:r>
              <a:rPr lang="zh-CN" altLang="en-US" sz="2000" dirty="0"/>
              <a:t>的 </a:t>
            </a:r>
            <a:r>
              <a:rPr lang="en-US" altLang="zh-CN" sz="2000" dirty="0" err="1"/>
              <a:t>readelf</a:t>
            </a:r>
            <a:r>
              <a:rPr lang="en-US" altLang="zh-CN" sz="2000" dirty="0"/>
              <a:t> </a:t>
            </a:r>
            <a:r>
              <a:rPr lang="zh-CN" altLang="en-US" sz="2000" dirty="0"/>
              <a:t>查看</a:t>
            </a:r>
            <a:endParaRPr lang="en-US" altLang="zh-CN" sz="2000" dirty="0"/>
          </a:p>
        </p:txBody>
      </p:sp>
    </p:spTree>
    <p:extLst>
      <p:ext uri="{BB962C8B-B14F-4D97-AF65-F5344CB8AC3E}">
        <p14:creationId xmlns:p14="http://schemas.microsoft.com/office/powerpoint/2010/main" val="26809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可重定位目标文件</a:t>
            </a:r>
            <a:r>
              <a:rPr lang="zh-CN" altLang="en-US" sz="2400" i="0" dirty="0">
                <a:latin typeface="+mn-lt"/>
              </a:rPr>
              <a:t>结构</a:t>
            </a: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13268" y="945676"/>
            <a:ext cx="6862852" cy="5723684"/>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Elf </a:t>
            </a:r>
            <a:r>
              <a:rPr lang="zh-CN" altLang="en-US" sz="2000" dirty="0"/>
              <a:t>头</a:t>
            </a:r>
            <a:endParaRPr lang="en-GB"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以一个</a:t>
            </a:r>
            <a:r>
              <a:rPr lang="en-US" altLang="zh-CN" sz="2000" dirty="0"/>
              <a:t>16</a:t>
            </a:r>
            <a:r>
              <a:rPr lang="zh-CN" altLang="en-US" sz="2000" dirty="0"/>
              <a:t>字节的序列开始，这个序列描述了生成该文件的系统的字的大小和字节顺序（大小端存储模式）。</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 ELF </a:t>
            </a:r>
            <a:r>
              <a:rPr lang="zh-CN" altLang="en-US" sz="2000" dirty="0"/>
              <a:t>头剩下的部分包含帮助链接器语法分析和解释目标文件的信息。包括 </a:t>
            </a:r>
            <a:r>
              <a:rPr lang="en-US" altLang="zh-CN" sz="2000" dirty="0"/>
              <a:t>ELF </a:t>
            </a:r>
            <a:r>
              <a:rPr lang="zh-CN" altLang="en-US" sz="2000" dirty="0"/>
              <a:t>头的大小、目标文件的类型（如可重定位、可执行或者共享的）、机器类型（如 </a:t>
            </a:r>
            <a:r>
              <a:rPr lang="en-US" altLang="zh-CN" sz="2000" dirty="0"/>
              <a:t>x86-64 / </a:t>
            </a:r>
            <a:r>
              <a:rPr lang="en-GB" altLang="zh-CN" sz="2000" dirty="0"/>
              <a:t>MIPS</a:t>
            </a:r>
            <a:r>
              <a:rPr lang="en-US" altLang="zh-CN" sz="2000" dirty="0"/>
              <a:t>) </a:t>
            </a:r>
            <a:r>
              <a:rPr lang="zh-CN" altLang="en-US" sz="2000" dirty="0"/>
              <a:t>、节头部表 </a:t>
            </a:r>
            <a:r>
              <a:rPr lang="en-US" altLang="zh-CN" sz="2000" dirty="0"/>
              <a:t>(section header table) </a:t>
            </a:r>
            <a:r>
              <a:rPr lang="zh-CN" altLang="en-US" sz="2000" dirty="0"/>
              <a:t>的文件偏移，以及节头部表中条目的大小和数量。</a:t>
            </a:r>
            <a:endParaRPr lang="en-GB" sz="20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a:latin typeface="Courier New" pitchFamily="49" charset="0"/>
              </a:rPr>
              <a:t> </a:t>
            </a:r>
            <a:r>
              <a:rPr lang="zh-CN" altLang="en-US" sz="2000" dirty="0"/>
              <a:t>节头部表</a:t>
            </a:r>
            <a:endParaRPr lang="en-GB"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描述各节的位置和大小</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其中目标文件中每个节都有一个固定大小的条目 </a:t>
            </a:r>
            <a:r>
              <a:rPr lang="en-US" altLang="zh-CN" sz="2000" dirty="0"/>
              <a:t>(</a:t>
            </a:r>
            <a:r>
              <a:rPr lang="zh-CN" altLang="en-US" sz="2000" dirty="0"/>
              <a:t>项，</a:t>
            </a:r>
            <a:r>
              <a:rPr lang="en-US" altLang="zh-CN" sz="2000" dirty="0"/>
              <a:t>entry) </a:t>
            </a:r>
            <a:endParaRPr lang="en-GB" sz="2000" dirty="0"/>
          </a:p>
        </p:txBody>
      </p:sp>
    </p:spTree>
    <p:extLst>
      <p:ext uri="{BB962C8B-B14F-4D97-AF65-F5344CB8AC3E}">
        <p14:creationId xmlns:p14="http://schemas.microsoft.com/office/powerpoint/2010/main" val="26809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13268" y="1052736"/>
            <a:ext cx="6646828"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.t</a:t>
            </a:r>
            <a:r>
              <a:rPr lang="en-US" altLang="zh-CN" sz="2000" dirty="0" err="1"/>
              <a:t>ext</a:t>
            </a:r>
            <a:r>
              <a:rPr lang="en-US" altLang="zh-CN" sz="2000" dirty="0"/>
              <a:t>: </a:t>
            </a:r>
            <a:r>
              <a:rPr lang="zh-CN" altLang="en-US" sz="2000" dirty="0"/>
              <a:t>已编译程序的机器代码（</a:t>
            </a:r>
            <a:r>
              <a:rPr lang="en-US" altLang="zh-CN" sz="2000" dirty="0"/>
              <a:t>Code</a:t>
            </a:r>
            <a:r>
              <a:rPr lang="zh-CN" altLang="en-US" sz="2000" dirty="0"/>
              <a:t>）</a:t>
            </a:r>
            <a:endParaRPr lang="en-US" altLang="zh-CN" sz="20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a:t>
            </a:r>
            <a:r>
              <a:rPr lang="en-GB" sz="2000" dirty="0" err="1"/>
              <a:t>rodata</a:t>
            </a:r>
            <a:r>
              <a:rPr lang="en-GB" sz="2000" dirty="0"/>
              <a:t>: </a:t>
            </a:r>
            <a:r>
              <a:rPr lang="zh-CN" altLang="en-US" sz="2000" dirty="0"/>
              <a:t>只读</a:t>
            </a:r>
            <a:r>
              <a:rPr lang="zh-CN" altLang="en-US" sz="2000" dirty="0" smtClean="0"/>
              <a:t>数据，代码段中</a:t>
            </a:r>
            <a:endParaRPr lang="en-US" altLang="zh-CN" sz="20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 .data: </a:t>
            </a:r>
            <a:r>
              <a:rPr lang="zh-CN" altLang="en-US" sz="2000" dirty="0"/>
              <a:t>已初始化的全局和静态 </a:t>
            </a:r>
            <a:r>
              <a:rPr lang="en-US" altLang="zh-CN" sz="2000" dirty="0"/>
              <a:t>C </a:t>
            </a:r>
            <a:r>
              <a:rPr lang="zh-CN" altLang="en-US" sz="2000" dirty="0"/>
              <a:t>变量</a:t>
            </a:r>
            <a:endParaRPr lang="en-US" altLang="zh-CN" sz="20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 .</a:t>
            </a:r>
            <a:r>
              <a:rPr lang="en-US" altLang="zh-CN" sz="2000" dirty="0" err="1"/>
              <a:t>bss</a:t>
            </a:r>
            <a:r>
              <a:rPr lang="en-US" altLang="zh-CN" sz="2000" dirty="0"/>
              <a:t>:  </a:t>
            </a:r>
            <a:r>
              <a:rPr lang="en-US" altLang="zh-CN" sz="2000" b="0" dirty="0"/>
              <a:t>Block Started by Symbol</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未初始化的全局和静态 </a:t>
            </a:r>
            <a:r>
              <a:rPr lang="en-US" altLang="zh-CN" sz="2000" dirty="0"/>
              <a:t>C </a:t>
            </a:r>
            <a:r>
              <a:rPr lang="zh-CN" altLang="en-US" sz="2000" dirty="0"/>
              <a:t>变量（默认初始化为</a:t>
            </a:r>
            <a:r>
              <a:rPr lang="en-US" altLang="zh-CN" sz="2000" dirty="0"/>
              <a:t>0</a:t>
            </a:r>
            <a:r>
              <a:rPr lang="zh-CN" altLang="en-US" sz="2000" dirty="0"/>
              <a:t>），以及所有被初始化为 </a:t>
            </a:r>
            <a:r>
              <a:rPr lang="en-US" altLang="zh-CN" sz="2000" dirty="0"/>
              <a:t>0 </a:t>
            </a:r>
            <a:r>
              <a:rPr lang="zh-CN" altLang="en-US" sz="2000" dirty="0"/>
              <a:t>的全局或静态变量</a:t>
            </a:r>
            <a:endParaRPr lang="en-US" altLang="zh-CN" sz="2000" dirty="0"/>
          </a:p>
          <a:p>
            <a:pPr lvl="1">
              <a:spcBef>
                <a:spcPts val="6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b="0" dirty="0"/>
              <a:t> </a:t>
            </a:r>
            <a:r>
              <a:rPr lang="zh-CN" altLang="en-US" sz="2000" dirty="0"/>
              <a:t>在目标文件中这个节不占据实际的空间，它仅仅是一个占位符</a:t>
            </a:r>
            <a:endParaRPr lang="en-US" altLang="zh-CN" sz="2000" dirty="0"/>
          </a:p>
          <a:p>
            <a:pPr lvl="1">
              <a:spcBef>
                <a:spcPts val="6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局部 </a:t>
            </a:r>
            <a:r>
              <a:rPr lang="en-US" altLang="zh-CN" sz="2000" dirty="0"/>
              <a:t>C </a:t>
            </a:r>
            <a:r>
              <a:rPr lang="zh-CN" altLang="en-US" sz="2000" dirty="0"/>
              <a:t>变量在运行时被保存在栈中，既不出</a:t>
            </a:r>
            <a:br>
              <a:rPr lang="zh-CN" altLang="en-US" sz="2000" dirty="0"/>
            </a:br>
            <a:r>
              <a:rPr lang="zh-CN" altLang="en-US" sz="2000" dirty="0"/>
              <a:t>现在 </a:t>
            </a:r>
            <a:r>
              <a:rPr lang="en-US" altLang="zh-CN" sz="2000" dirty="0"/>
              <a:t>.data </a:t>
            </a:r>
            <a:r>
              <a:rPr lang="zh-CN" altLang="en-US" sz="2000" dirty="0"/>
              <a:t>节中，也不出现在 </a:t>
            </a:r>
            <a:r>
              <a:rPr lang="en-US" altLang="zh-CN" sz="2000" dirty="0"/>
              <a:t>.</a:t>
            </a:r>
            <a:r>
              <a:rPr lang="en-US" altLang="zh-CN" sz="2000" dirty="0" err="1"/>
              <a:t>bss</a:t>
            </a:r>
            <a:r>
              <a:rPr lang="en-US" altLang="zh-CN" sz="2000" dirty="0"/>
              <a:t> </a:t>
            </a:r>
            <a:r>
              <a:rPr lang="zh-CN" altLang="en-US" sz="2000" dirty="0"/>
              <a:t>节中</a:t>
            </a:r>
            <a:endParaRPr lang="en-US" sz="2400" dirty="0"/>
          </a:p>
        </p:txBody>
      </p:sp>
    </p:spTree>
    <p:extLst>
      <p:ext uri="{BB962C8B-B14F-4D97-AF65-F5344CB8AC3E}">
        <p14:creationId xmlns:p14="http://schemas.microsoft.com/office/powerpoint/2010/main" val="338108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263352" y="1135335"/>
            <a:ext cx="6480720"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00000"/>
              </a:lnSpc>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 .</a:t>
            </a:r>
            <a:r>
              <a:rPr lang="en-US" altLang="zh-CN" sz="2000" dirty="0" err="1"/>
              <a:t>symtab</a:t>
            </a:r>
            <a:r>
              <a:rPr lang="en-US" altLang="zh-CN" sz="2000" dirty="0"/>
              <a:t>:   </a:t>
            </a:r>
            <a:r>
              <a:rPr lang="zh-CN" altLang="en-US" sz="2000" dirty="0"/>
              <a:t>符号表</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存放在程序中定义和引用的函数和全局变量的信息</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不包含局部变量的条目</a:t>
            </a:r>
            <a:endParaRPr lang="en-GB" sz="2000" dirty="0"/>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a:t>
            </a:r>
            <a:r>
              <a:rPr lang="en-GB" sz="2000" dirty="0" err="1"/>
              <a:t>rel.text</a:t>
            </a:r>
            <a:r>
              <a:rPr lang="en-GB" sz="2000" dirty="0"/>
              <a:t>:  </a:t>
            </a:r>
            <a:r>
              <a:rPr lang="en-US" sz="2000" dirty="0"/>
              <a:t>.text </a:t>
            </a:r>
            <a:r>
              <a:rPr lang="zh-CN" altLang="en-US" sz="2000" dirty="0"/>
              <a:t>节的重定位信息</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dirty="0"/>
              <a:t> </a:t>
            </a:r>
            <a:r>
              <a:rPr lang="zh-CN" altLang="en-US" sz="2000" dirty="0"/>
              <a:t>在合并生成可执行文件时需要修改的指令的指针</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dirty="0"/>
              <a:t> </a:t>
            </a:r>
            <a:r>
              <a:rPr lang="zh-CN" altLang="en-US" sz="2000" dirty="0"/>
              <a:t>如：任何调用外部函数或者引用全局变量的指令</a:t>
            </a:r>
            <a:endParaRPr lang="en-GB" sz="2000" dirty="0"/>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a:t>
            </a:r>
            <a:r>
              <a:rPr lang="en-US" sz="2000" dirty="0"/>
              <a:t>.</a:t>
            </a:r>
            <a:r>
              <a:rPr lang="en-US" sz="2000" dirty="0" err="1"/>
              <a:t>rel.data</a:t>
            </a:r>
            <a:r>
              <a:rPr lang="zh-CN" altLang="en-US" sz="2000" dirty="0"/>
              <a:t>（</a:t>
            </a:r>
            <a:r>
              <a:rPr lang="en-US" altLang="zh-CN" sz="2000" dirty="0"/>
              <a:t>.</a:t>
            </a:r>
            <a:r>
              <a:rPr lang="en-US" altLang="zh-CN" sz="2000" dirty="0" err="1"/>
              <a:t>rel.data.rel</a:t>
            </a:r>
            <a:r>
              <a:rPr lang="zh-CN" altLang="en-US" sz="2000" dirty="0"/>
              <a:t>）</a:t>
            </a:r>
            <a:r>
              <a:rPr lang="en-US" sz="2000" dirty="0"/>
              <a:t>:   .data</a:t>
            </a:r>
            <a:r>
              <a:rPr lang="zh-CN" altLang="en-US" sz="2000" dirty="0"/>
              <a:t>节的重定位信息</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在合并生成可执行文件时需要修改的数据的指针</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任何已初始化的全局变量，如果它的初始值是一个全局变量地址或者外部定义函数的地址，都需要被修改</a:t>
            </a:r>
            <a:endParaRPr lang="en-GB" sz="2000" dirty="0">
              <a:solidFill>
                <a:srgbClr val="000000"/>
              </a:solidFill>
              <a:latin typeface="Arial" pitchFamily="34" charset="0"/>
            </a:endParaRPr>
          </a:p>
        </p:txBody>
      </p:sp>
    </p:spTree>
    <p:extLst>
      <p:ext uri="{BB962C8B-B14F-4D97-AF65-F5344CB8AC3E}">
        <p14:creationId xmlns:p14="http://schemas.microsoft.com/office/powerpoint/2010/main" val="191826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smtClean="0">
                <a:latin typeface="微软雅黑" panose="020B0503020204020204" pitchFamily="34" charset="-122"/>
                <a:ea typeface="微软雅黑" panose="020B0503020204020204" pitchFamily="34" charset="-122"/>
                <a:cs typeface="楷体_GB2312"/>
              </a:rPr>
              <a:t>第九部分</a:t>
            </a:r>
            <a:r>
              <a:rPr lang="zh-CN" altLang="en-US" sz="2800" dirty="0">
                <a:latin typeface="微软雅黑" panose="020B0503020204020204" pitchFamily="34" charset="-122"/>
                <a:ea typeface="微软雅黑" panose="020B0503020204020204" pitchFamily="34" charset="-122"/>
                <a:cs typeface="楷体_GB2312"/>
              </a:rPr>
              <a:t>：链接与运行</a:t>
            </a:r>
          </a:p>
        </p:txBody>
      </p:sp>
      <p:sp>
        <p:nvSpPr>
          <p:cNvPr id="13"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静态链接</a:t>
            </a:r>
            <a:endParaRPr lang="en-US" altLang="zh-CN" sz="14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59395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13268" y="980728"/>
            <a:ext cx="6430804"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213122" lvl="1" indent="-213122">
              <a:lnSpc>
                <a:spcPct val="100000"/>
              </a:lnSpc>
              <a:spcBef>
                <a:spcPts val="1250"/>
              </a:spcBef>
              <a:buClr>
                <a:srgbClr val="FF0000"/>
              </a:buClr>
              <a:buFont typeface="Wingdings" pitchFamily="2" charset="2"/>
              <a:buChar char="v"/>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dirty="0"/>
              <a:t> </a:t>
            </a:r>
            <a:r>
              <a:rPr lang="en-US" altLang="zh-CN" sz="2000" dirty="0"/>
              <a:t>.debug</a:t>
            </a:r>
            <a:r>
              <a:rPr lang="zh-CN" altLang="en-US" sz="2000" dirty="0"/>
              <a:t>、</a:t>
            </a:r>
            <a:r>
              <a:rPr lang="en-US" altLang="zh-CN" sz="2000" dirty="0"/>
              <a:t>.line</a:t>
            </a:r>
            <a:r>
              <a:rPr lang="zh-CN" altLang="en-US" sz="2000" dirty="0"/>
              <a:t>等</a:t>
            </a:r>
            <a:r>
              <a:rPr lang="en-US" altLang="zh-CN" sz="2000" dirty="0"/>
              <a:t>:</a:t>
            </a:r>
            <a:r>
              <a:rPr lang="zh-CN" altLang="en-US" sz="2000" dirty="0"/>
              <a:t>（</a:t>
            </a:r>
            <a:r>
              <a:rPr lang="en-GB" altLang="zh-CN" sz="2000" kern="0" dirty="0" err="1">
                <a:solidFill>
                  <a:srgbClr val="000000"/>
                </a:solidFill>
                <a:latin typeface="Courier New" pitchFamily="49" charset="0"/>
                <a:ea typeface="+mn-ea"/>
              </a:rPr>
              <a:t>gcc</a:t>
            </a:r>
            <a:r>
              <a:rPr lang="en-GB" altLang="zh-CN" sz="2000" kern="0" dirty="0">
                <a:solidFill>
                  <a:srgbClr val="000000"/>
                </a:solidFill>
                <a:latin typeface="Courier New" pitchFamily="49" charset="0"/>
                <a:ea typeface="+mn-ea"/>
              </a:rPr>
              <a:t> -g</a:t>
            </a:r>
            <a:r>
              <a:rPr lang="zh-CN" altLang="en-US" sz="2000" dirty="0"/>
              <a:t>）</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调试符号表</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原始 </a:t>
            </a:r>
            <a:r>
              <a:rPr lang="en-US" altLang="zh-CN" sz="2000" dirty="0"/>
              <a:t>C </a:t>
            </a:r>
            <a:r>
              <a:rPr lang="zh-CN" altLang="en-US" sz="2000" dirty="0"/>
              <a:t>源程序中的行号和 </a:t>
            </a:r>
            <a:r>
              <a:rPr lang="en-US" altLang="zh-CN" sz="2000" dirty="0"/>
              <a:t>.text </a:t>
            </a:r>
            <a:r>
              <a:rPr lang="zh-CN" altLang="en-US" sz="2000" dirty="0"/>
              <a:t>节中机器指令之间的映射</a:t>
            </a:r>
            <a:endParaRPr lang="en-GB" sz="2000" dirty="0"/>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dirty="0"/>
              <a:t> </a:t>
            </a:r>
            <a:r>
              <a:rPr lang="en-US" sz="2000" dirty="0"/>
              <a:t>.</a:t>
            </a:r>
            <a:r>
              <a:rPr lang="en-US" altLang="zh-CN" sz="2000" dirty="0" err="1"/>
              <a:t>strtab</a:t>
            </a:r>
            <a:r>
              <a:rPr lang="en-US" sz="2000" dirty="0"/>
              <a:t>:  </a:t>
            </a:r>
            <a:r>
              <a:rPr lang="zh-CN" altLang="en-US" sz="2000" dirty="0"/>
              <a:t>字符串表</a:t>
            </a:r>
            <a:endParaRPr lang="en-US" altLang="zh-CN" sz="20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以 </a:t>
            </a:r>
            <a:r>
              <a:rPr lang="en-US" altLang="zh-CN" sz="2000" dirty="0">
                <a:solidFill>
                  <a:srgbClr val="000000"/>
                </a:solidFill>
                <a:latin typeface="Arial" pitchFamily="34" charset="0"/>
              </a:rPr>
              <a:t>null </a:t>
            </a:r>
            <a:r>
              <a:rPr lang="zh-CN" altLang="en-US" sz="2000" dirty="0">
                <a:solidFill>
                  <a:srgbClr val="000000"/>
                </a:solidFill>
                <a:latin typeface="Arial" pitchFamily="34" charset="0"/>
              </a:rPr>
              <a:t>结尾的字符串的序列</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包括 </a:t>
            </a:r>
            <a:r>
              <a:rPr lang="en-US" altLang="zh-CN" sz="2000" dirty="0">
                <a:solidFill>
                  <a:srgbClr val="000000"/>
                </a:solidFill>
                <a:latin typeface="Arial" pitchFamily="34" charset="0"/>
              </a:rPr>
              <a:t>.</a:t>
            </a:r>
            <a:r>
              <a:rPr lang="en-US" altLang="zh-CN" sz="2000" dirty="0" err="1">
                <a:solidFill>
                  <a:srgbClr val="000000"/>
                </a:solidFill>
                <a:latin typeface="Arial" pitchFamily="34" charset="0"/>
              </a:rPr>
              <a:t>symtab</a:t>
            </a:r>
            <a:r>
              <a:rPr lang="en-US" altLang="zh-CN" sz="2000" dirty="0">
                <a:solidFill>
                  <a:srgbClr val="000000"/>
                </a:solidFill>
                <a:latin typeface="Arial" pitchFamily="34" charset="0"/>
              </a:rPr>
              <a:t> </a:t>
            </a:r>
            <a:r>
              <a:rPr lang="zh-CN" altLang="en-US" sz="2000" dirty="0">
                <a:solidFill>
                  <a:srgbClr val="000000"/>
                </a:solidFill>
                <a:latin typeface="Arial" pitchFamily="34" charset="0"/>
              </a:rPr>
              <a:t>和 </a:t>
            </a:r>
            <a:r>
              <a:rPr lang="en-US" altLang="zh-CN" sz="2000" dirty="0">
                <a:solidFill>
                  <a:srgbClr val="000000"/>
                </a:solidFill>
                <a:latin typeface="Arial" pitchFamily="34" charset="0"/>
              </a:rPr>
              <a:t>.debug </a:t>
            </a:r>
            <a:r>
              <a:rPr lang="zh-CN" altLang="en-US" sz="2000" dirty="0">
                <a:solidFill>
                  <a:srgbClr val="000000"/>
                </a:solidFill>
                <a:latin typeface="Arial" pitchFamily="34" charset="0"/>
              </a:rPr>
              <a:t>节中的符号表</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节头部中的节名字</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endParaRPr lang="en-US" sz="2000" dirty="0">
              <a:solidFill>
                <a:srgbClr val="000000"/>
              </a:solidFill>
              <a:latin typeface="Arial" pitchFamily="34" charset="0"/>
            </a:endParaRPr>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不同编译选项生成的</a:t>
            </a:r>
            <a:r>
              <a:rPr lang="en-US" altLang="zh-CN" sz="2000" dirty="0">
                <a:solidFill>
                  <a:srgbClr val="000000"/>
                </a:solidFill>
                <a:latin typeface="Arial" pitchFamily="34" charset="0"/>
              </a:rPr>
              <a:t>.o</a:t>
            </a:r>
            <a:r>
              <a:rPr lang="zh-CN" altLang="en-US" sz="2000" dirty="0">
                <a:solidFill>
                  <a:srgbClr val="000000"/>
                </a:solidFill>
                <a:latin typeface="Arial" pitchFamily="34" charset="0"/>
              </a:rPr>
              <a:t>文件中，可能有不同的节、不同的顺序</a:t>
            </a:r>
            <a:endParaRPr lang="en-GB" sz="2000" dirty="0">
              <a:solidFill>
                <a:srgbClr val="000000"/>
              </a:solidFill>
              <a:latin typeface="Arial" pitchFamily="34" charset="0"/>
            </a:endParaRPr>
          </a:p>
        </p:txBody>
      </p:sp>
    </p:spTree>
    <p:extLst>
      <p:ext uri="{BB962C8B-B14F-4D97-AF65-F5344CB8AC3E}">
        <p14:creationId xmlns:p14="http://schemas.microsoft.com/office/powerpoint/2010/main" val="699006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MIPS </a:t>
            </a:r>
            <a:r>
              <a:rPr lang="en-US" altLang="zh-CN" sz="2400" dirty="0">
                <a:latin typeface="+mn-lt"/>
              </a:rPr>
              <a:t>.o </a:t>
            </a:r>
            <a:r>
              <a:rPr lang="zh-CN" altLang="en-US" sz="2400" dirty="0">
                <a:latin typeface="+mn-lt"/>
              </a:rPr>
              <a:t>文件节示例</a:t>
            </a:r>
            <a:endParaRPr lang="zh-CN" altLang="en-US" sz="2400" i="0" dirty="0">
              <a:latin typeface="+mn-lt"/>
            </a:endParaRPr>
          </a:p>
        </p:txBody>
      </p:sp>
      <p:pic>
        <p:nvPicPr>
          <p:cNvPr id="2" name="图片 1"/>
          <p:cNvPicPr>
            <a:picLocks noChangeAspect="1"/>
          </p:cNvPicPr>
          <p:nvPr/>
        </p:nvPicPr>
        <p:blipFill>
          <a:blip r:embed="rId3"/>
          <a:stretch>
            <a:fillRect/>
          </a:stretch>
        </p:blipFill>
        <p:spPr>
          <a:xfrm>
            <a:off x="2351584" y="1124744"/>
            <a:ext cx="8302352" cy="5097735"/>
          </a:xfrm>
          <a:prstGeom prst="rect">
            <a:avLst/>
          </a:prstGeom>
        </p:spPr>
      </p:pic>
      <p:sp>
        <p:nvSpPr>
          <p:cNvPr id="6" name="Text Box 3"/>
          <p:cNvSpPr txBox="1">
            <a:spLocks noChangeArrowheads="1"/>
          </p:cNvSpPr>
          <p:nvPr/>
        </p:nvSpPr>
        <p:spPr bwMode="auto">
          <a:xfrm>
            <a:off x="983432" y="2204864"/>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main.o</a:t>
            </a:r>
            <a:endParaRPr lang="en-GB" sz="1800" b="1" dirty="0">
              <a:latin typeface="Courier New" pitchFamily="49" charset="0"/>
              <a:ea typeface="msgothic" charset="0"/>
              <a:cs typeface="msgothic" charset="0"/>
            </a:endParaRPr>
          </a:p>
        </p:txBody>
      </p:sp>
      <p:sp>
        <p:nvSpPr>
          <p:cNvPr id="7" name="Text Box 3"/>
          <p:cNvSpPr txBox="1">
            <a:spLocks noChangeArrowheads="1"/>
          </p:cNvSpPr>
          <p:nvPr/>
        </p:nvSpPr>
        <p:spPr bwMode="auto">
          <a:xfrm>
            <a:off x="914503" y="2636912"/>
            <a:ext cx="1146766" cy="35901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readelf</a:t>
            </a:r>
            <a:endParaRPr lang="en-GB" sz="1800" b="1" dirty="0">
              <a:latin typeface="Courier New" pitchFamily="49" charset="0"/>
              <a:ea typeface="msgothic" charset="0"/>
              <a:cs typeface="msgothic" charset="0"/>
            </a:endParaRPr>
          </a:p>
        </p:txBody>
      </p:sp>
    </p:spTree>
    <p:extLst>
      <p:ext uri="{BB962C8B-B14F-4D97-AF65-F5344CB8AC3E}">
        <p14:creationId xmlns:p14="http://schemas.microsoft.com/office/powerpoint/2010/main" val="405175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23708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链接器符号</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lnSpcReduction="10000"/>
          </a:bodyPr>
          <a:lstStyle/>
          <a:p>
            <a:r>
              <a:rPr lang="en-US" altLang="zh-CN" sz="2400" dirty="0"/>
              <a:t> </a:t>
            </a:r>
            <a:r>
              <a:rPr lang="zh-CN" altLang="en-US" sz="2400" dirty="0">
                <a:solidFill>
                  <a:srgbClr val="000000"/>
                </a:solidFill>
              </a:rPr>
              <a:t>全局符号</a:t>
            </a:r>
            <a:endParaRPr lang="zh-CN" altLang="en-US" sz="2400" dirty="0"/>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a:t>
            </a:r>
            <a:r>
              <a:rPr lang="zh-CN" altLang="en-US" sz="2000" dirty="0">
                <a:solidFill>
                  <a:srgbClr val="000000"/>
                </a:solidFill>
              </a:rPr>
              <a:t>由模块 </a:t>
            </a:r>
            <a:r>
              <a:rPr lang="en-US" altLang="zh-CN" sz="2000" dirty="0">
                <a:solidFill>
                  <a:srgbClr val="000000"/>
                </a:solidFill>
              </a:rPr>
              <a:t>m </a:t>
            </a:r>
            <a:r>
              <a:rPr lang="zh-CN" altLang="en-US" sz="2000" dirty="0">
                <a:solidFill>
                  <a:srgbClr val="000000"/>
                </a:solidFill>
              </a:rPr>
              <a:t>定义并能被其他模块引用的符号</a:t>
            </a:r>
            <a:endParaRPr lang="en-GB" altLang="zh-CN" sz="2000" dirty="0">
              <a:solidFill>
                <a:srgbClr val="000000"/>
              </a:solidFill>
              <a:latin typeface="Calibri" pitchFamily="34" charset="0"/>
            </a:endParaRPr>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rPr>
              <a:t> 非静态的 </a:t>
            </a:r>
            <a:r>
              <a:rPr lang="en-US" altLang="zh-CN" sz="2000" dirty="0">
                <a:solidFill>
                  <a:srgbClr val="000000"/>
                </a:solidFill>
              </a:rPr>
              <a:t>C </a:t>
            </a:r>
            <a:r>
              <a:rPr lang="zh-CN" altLang="en-US" sz="2000" dirty="0">
                <a:solidFill>
                  <a:srgbClr val="000000"/>
                </a:solidFill>
              </a:rPr>
              <a:t>函数和全局变量</a:t>
            </a:r>
            <a:endParaRPr lang="en-GB" altLang="zh-CN" sz="2000" dirty="0">
              <a:solidFill>
                <a:srgbClr val="000000"/>
              </a:solidFill>
              <a:latin typeface="Calibri" pitchFamily="34" charset="0"/>
            </a:endParaRPr>
          </a:p>
          <a:p>
            <a:pPr marL="644128" lvl="2" indent="0">
              <a:buNone/>
            </a:pPr>
            <a:endParaRPr lang="en-US" altLang="zh-CN" sz="2400" dirty="0"/>
          </a:p>
          <a:p>
            <a:pPr lvl="0"/>
            <a:r>
              <a:rPr lang="en-US" altLang="zh-CN" sz="2400" dirty="0">
                <a:solidFill>
                  <a:srgbClr val="000000"/>
                </a:solidFill>
              </a:rPr>
              <a:t> </a:t>
            </a:r>
            <a:r>
              <a:rPr lang="zh-CN" altLang="en-US" sz="2400" dirty="0">
                <a:solidFill>
                  <a:srgbClr val="000000"/>
                </a:solidFill>
              </a:rPr>
              <a:t>外部符号</a:t>
            </a:r>
          </a:p>
          <a:p>
            <a:pPr lvl="1">
              <a:lnSpc>
                <a:spcPct val="150000"/>
              </a:lnSpc>
            </a:pPr>
            <a:r>
              <a:rPr lang="zh-CN" altLang="en-US" sz="2000" dirty="0"/>
              <a:t> </a:t>
            </a:r>
            <a:r>
              <a:rPr lang="zh-CN" altLang="en-US" sz="2000" dirty="0">
                <a:solidFill>
                  <a:srgbClr val="000000"/>
                </a:solidFill>
              </a:rPr>
              <a:t>由其他模块定义并被模块 </a:t>
            </a:r>
            <a:r>
              <a:rPr lang="en-US" altLang="zh-CN" sz="2000" dirty="0">
                <a:solidFill>
                  <a:srgbClr val="000000"/>
                </a:solidFill>
              </a:rPr>
              <a:t>m </a:t>
            </a:r>
            <a:r>
              <a:rPr lang="zh-CN" altLang="en-US" sz="2000" dirty="0">
                <a:solidFill>
                  <a:srgbClr val="000000"/>
                </a:solidFill>
              </a:rPr>
              <a:t>引用的全局符号</a:t>
            </a:r>
            <a:endParaRPr lang="en-US" altLang="zh-CN" sz="2000" dirty="0"/>
          </a:p>
          <a:p>
            <a:pPr lvl="1">
              <a:lnSpc>
                <a:spcPct val="150000"/>
              </a:lnSpc>
            </a:pPr>
            <a:r>
              <a:rPr lang="zh-CN" altLang="en-US" sz="2000" dirty="0"/>
              <a:t> </a:t>
            </a:r>
            <a:r>
              <a:rPr lang="zh-CN" altLang="en-US" sz="2000" dirty="0">
                <a:solidFill>
                  <a:srgbClr val="000000"/>
                </a:solidFill>
              </a:rPr>
              <a:t>在其他模块中定义的非静态 </a:t>
            </a:r>
            <a:r>
              <a:rPr lang="en-US" altLang="zh-CN" sz="2000" dirty="0">
                <a:solidFill>
                  <a:srgbClr val="000000"/>
                </a:solidFill>
              </a:rPr>
              <a:t>C </a:t>
            </a:r>
            <a:r>
              <a:rPr lang="zh-CN" altLang="en-US" sz="2000" dirty="0">
                <a:solidFill>
                  <a:srgbClr val="000000"/>
                </a:solidFill>
              </a:rPr>
              <a:t>函数和全局变量</a:t>
            </a:r>
            <a:endParaRPr lang="en-US" altLang="zh-CN" sz="2000" dirty="0"/>
          </a:p>
          <a:p>
            <a:pPr lvl="1"/>
            <a:endParaRPr lang="en-US" altLang="zh-CN" sz="2400" dirty="0"/>
          </a:p>
          <a:p>
            <a:r>
              <a:rPr lang="en-US" altLang="zh-CN" sz="2400" dirty="0"/>
              <a:t> </a:t>
            </a:r>
            <a:r>
              <a:rPr lang="zh-CN" altLang="en-US" sz="2400" dirty="0">
                <a:solidFill>
                  <a:srgbClr val="000000"/>
                </a:solidFill>
              </a:rPr>
              <a:t>局部符号</a:t>
            </a:r>
            <a:endParaRPr lang="zh-CN" altLang="en-US" sz="2400" dirty="0"/>
          </a:p>
          <a:p>
            <a:pPr lvl="1">
              <a:lnSpc>
                <a:spcPct val="150000"/>
              </a:lnSpc>
            </a:pPr>
            <a:r>
              <a:rPr lang="zh-CN" altLang="en-US" sz="2000" dirty="0"/>
              <a:t> </a:t>
            </a:r>
            <a:r>
              <a:rPr lang="zh-CN" altLang="en-US" sz="2000" dirty="0">
                <a:solidFill>
                  <a:srgbClr val="000000"/>
                </a:solidFill>
              </a:rPr>
              <a:t>只被模块 </a:t>
            </a:r>
            <a:r>
              <a:rPr lang="en-US" altLang="zh-CN" sz="2000" dirty="0">
                <a:solidFill>
                  <a:srgbClr val="000000"/>
                </a:solidFill>
              </a:rPr>
              <a:t>m </a:t>
            </a:r>
            <a:r>
              <a:rPr lang="zh-CN" altLang="en-US" sz="2000" dirty="0">
                <a:solidFill>
                  <a:srgbClr val="000000"/>
                </a:solidFill>
              </a:rPr>
              <a:t>定义和引用的符号</a:t>
            </a:r>
            <a:endParaRPr lang="en-US" altLang="zh-CN" sz="2000" dirty="0"/>
          </a:p>
          <a:p>
            <a:pPr lvl="1">
              <a:lnSpc>
                <a:spcPct val="150000"/>
              </a:lnSpc>
            </a:pPr>
            <a:r>
              <a:rPr lang="en-US" altLang="zh-CN" sz="2000" dirty="0"/>
              <a:t> </a:t>
            </a:r>
            <a:r>
              <a:rPr lang="zh-CN" altLang="en-US" sz="2000" dirty="0">
                <a:solidFill>
                  <a:srgbClr val="000000"/>
                </a:solidFill>
              </a:rPr>
              <a:t>带 </a:t>
            </a:r>
            <a:r>
              <a:rPr lang="en-US" altLang="zh-CN" sz="2000" dirty="0">
                <a:solidFill>
                  <a:srgbClr val="FF0000"/>
                </a:solidFill>
              </a:rPr>
              <a:t>static</a:t>
            </a:r>
            <a:r>
              <a:rPr lang="en-US" altLang="zh-CN" sz="2000" dirty="0">
                <a:solidFill>
                  <a:srgbClr val="000000"/>
                </a:solidFill>
              </a:rPr>
              <a:t> </a:t>
            </a:r>
            <a:r>
              <a:rPr lang="zh-CN" altLang="en-US" sz="2000" dirty="0">
                <a:solidFill>
                  <a:srgbClr val="000000"/>
                </a:solidFill>
              </a:rPr>
              <a:t>属性的： </a:t>
            </a:r>
            <a:r>
              <a:rPr lang="en-US" altLang="zh-CN" sz="2000" dirty="0">
                <a:solidFill>
                  <a:srgbClr val="000000"/>
                </a:solidFill>
              </a:rPr>
              <a:t>C </a:t>
            </a:r>
            <a:r>
              <a:rPr lang="zh-CN" altLang="en-US" sz="2000" dirty="0">
                <a:solidFill>
                  <a:srgbClr val="000000"/>
                </a:solidFill>
              </a:rPr>
              <a:t>函数和</a:t>
            </a:r>
            <a:r>
              <a:rPr lang="zh-CN" altLang="en-US" sz="2000" dirty="0"/>
              <a:t>全局变量／局部变量</a:t>
            </a:r>
            <a:endParaRPr lang="en-US" altLang="zh-CN" sz="2000" dirty="0"/>
          </a:p>
          <a:p>
            <a:pPr lvl="1">
              <a:lnSpc>
                <a:spcPct val="150000"/>
              </a:lnSpc>
            </a:pPr>
            <a:r>
              <a:rPr lang="zh-CN" altLang="en-US" sz="2000" dirty="0">
                <a:solidFill>
                  <a:srgbClr val="000000"/>
                </a:solidFill>
              </a:rPr>
              <a:t> 局部链接器符号和</a:t>
            </a:r>
            <a:r>
              <a:rPr lang="zh-CN" altLang="en-US" sz="2000" dirty="0">
                <a:solidFill>
                  <a:srgbClr val="FF0000"/>
                </a:solidFill>
              </a:rPr>
              <a:t>局部变量</a:t>
            </a:r>
            <a:r>
              <a:rPr lang="zh-CN" altLang="en-US" sz="2000" dirty="0">
                <a:solidFill>
                  <a:srgbClr val="000000"/>
                </a:solidFill>
              </a:rPr>
              <a:t>不同</a:t>
            </a:r>
          </a:p>
        </p:txBody>
      </p:sp>
      <p:sp>
        <p:nvSpPr>
          <p:cNvPr id="4" name="Text Box 24"/>
          <p:cNvSpPr txBox="1">
            <a:spLocks noChangeArrowheads="1"/>
          </p:cNvSpPr>
          <p:nvPr/>
        </p:nvSpPr>
        <p:spPr bwMode="auto">
          <a:xfrm>
            <a:off x="7946657" y="6254670"/>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5" name="Rectangle 14"/>
          <p:cNvSpPr>
            <a:spLocks noChangeArrowheads="1"/>
          </p:cNvSpPr>
          <p:nvPr/>
        </p:nvSpPr>
        <p:spPr bwMode="auto">
          <a:xfrm>
            <a:off x="8203306" y="985223"/>
            <a:ext cx="2789237" cy="487362"/>
          </a:xfrm>
          <a:prstGeom prst="rect">
            <a:avLst/>
          </a:prstGeom>
          <a:solidFill>
            <a:srgbClr val="F1C7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内核虚拟内存</a:t>
            </a:r>
            <a:endParaRPr lang="en-GB" sz="1600" b="1" dirty="0">
              <a:latin typeface="Calibri" pitchFamily="34" charset="0"/>
              <a:ea typeface="msgothic" charset="0"/>
              <a:cs typeface="msgothic" charset="0"/>
            </a:endParaRPr>
          </a:p>
        </p:txBody>
      </p:sp>
      <p:sp>
        <p:nvSpPr>
          <p:cNvPr id="6" name="Rectangle 15"/>
          <p:cNvSpPr>
            <a:spLocks noChangeArrowheads="1"/>
          </p:cNvSpPr>
          <p:nvPr/>
        </p:nvSpPr>
        <p:spPr bwMode="auto">
          <a:xfrm>
            <a:off x="8203306" y="2687023"/>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共享库的内存映射区域</a:t>
            </a:r>
            <a:endParaRPr lang="en-GB" sz="1600" b="1" dirty="0">
              <a:latin typeface="Calibri" pitchFamily="34" charset="0"/>
              <a:ea typeface="msgothic" charset="0"/>
              <a:cs typeface="msgothic" charset="0"/>
            </a:endParaRPr>
          </a:p>
        </p:txBody>
      </p:sp>
      <p:sp>
        <p:nvSpPr>
          <p:cNvPr id="7" name="Rectangle 16"/>
          <p:cNvSpPr>
            <a:spLocks noChangeArrowheads="1"/>
          </p:cNvSpPr>
          <p:nvPr/>
        </p:nvSpPr>
        <p:spPr bwMode="auto">
          <a:xfrm>
            <a:off x="8203306" y="3352185"/>
            <a:ext cx="2789237" cy="723900"/>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8" name="Rectangle 17"/>
          <p:cNvSpPr>
            <a:spLocks noChangeArrowheads="1"/>
          </p:cNvSpPr>
          <p:nvPr/>
        </p:nvSpPr>
        <p:spPr bwMode="auto">
          <a:xfrm>
            <a:off x="8203307" y="4073968"/>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运行时堆</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由 </a:t>
            </a:r>
            <a:r>
              <a:rPr lang="en-GB" sz="1600" b="1" dirty="0" err="1">
                <a:latin typeface="Courier New" pitchFamily="49" charset="0"/>
                <a:ea typeface="msgothic" charset="0"/>
                <a:cs typeface="msgothic" charset="0"/>
              </a:rPr>
              <a:t>malloc</a:t>
            </a:r>
            <a:r>
              <a:rPr lang="en-GB" sz="1600" b="1" dirty="0">
                <a:latin typeface="Courier New" pitchFamily="49" charset="0"/>
                <a:ea typeface="msgothic" charset="0"/>
                <a:cs typeface="msgothic" charset="0"/>
              </a:rPr>
              <a:t> </a:t>
            </a:r>
            <a:r>
              <a:rPr lang="zh-CN" altLang="en-US" sz="1600" b="1" dirty="0">
                <a:latin typeface="Courier New" pitchFamily="49" charset="0"/>
                <a:ea typeface="msgothic" charset="0"/>
                <a:cs typeface="msgothic" charset="0"/>
              </a:rPr>
              <a:t>创建</a:t>
            </a:r>
            <a:r>
              <a:rPr lang="en-GB" sz="1600" b="1" dirty="0">
                <a:latin typeface="Calibri" pitchFamily="34" charset="0"/>
                <a:ea typeface="msgothic" charset="0"/>
                <a:cs typeface="msgothic" charset="0"/>
              </a:rPr>
              <a:t>)</a:t>
            </a:r>
          </a:p>
        </p:txBody>
      </p:sp>
      <p:sp>
        <p:nvSpPr>
          <p:cNvPr id="9" name="Rectangle 18"/>
          <p:cNvSpPr>
            <a:spLocks noChangeArrowheads="1"/>
          </p:cNvSpPr>
          <p:nvPr/>
        </p:nvSpPr>
        <p:spPr bwMode="auto">
          <a:xfrm>
            <a:off x="8203306" y="1777385"/>
            <a:ext cx="2789237" cy="906463"/>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10" name="Line 19"/>
          <p:cNvSpPr>
            <a:spLocks noChangeShapeType="1"/>
          </p:cNvSpPr>
          <p:nvPr/>
        </p:nvSpPr>
        <p:spPr bwMode="auto">
          <a:xfrm flipV="1">
            <a:off x="9593427" y="3680798"/>
            <a:ext cx="1588" cy="3841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11" name="Rectangle 20"/>
          <p:cNvSpPr>
            <a:spLocks noChangeArrowheads="1"/>
          </p:cNvSpPr>
          <p:nvPr/>
        </p:nvSpPr>
        <p:spPr bwMode="auto">
          <a:xfrm>
            <a:off x="8203306" y="1442423"/>
            <a:ext cx="2789237" cy="563562"/>
          </a:xfrm>
          <a:prstGeom prst="rect">
            <a:avLst/>
          </a:prstGeom>
          <a:solidFill>
            <a:srgbClr val="D5F1CF"/>
          </a:solidFill>
          <a:ln w="3240">
            <a:solidFill>
              <a:schemeClr val="tx1"/>
            </a:solidFill>
            <a:miter lim="800000"/>
            <a:headEnd/>
            <a:tailEnd/>
          </a:ln>
          <a:effectLst/>
        </p:spPr>
        <p:txBody>
          <a:bodyPr wrap="none" lIns="90000" tIns="46800" rIns="90000" bIns="46800" anchor="b" anchorCtr="0"/>
          <a:lstStyle/>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用户栈</a:t>
            </a:r>
            <a:endParaRPr lang="en-GB" sz="1600" b="1" dirty="0">
              <a:latin typeface="Calibri" pitchFamily="34" charset="0"/>
              <a:ea typeface="msgothic" charset="0"/>
              <a:cs typeface="msgothic" charset="0"/>
            </a:endParaRPr>
          </a:p>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运行时创建</a:t>
            </a:r>
            <a:r>
              <a:rPr lang="en-GB" sz="1600" b="1" dirty="0">
                <a:latin typeface="Calibri" pitchFamily="34" charset="0"/>
                <a:ea typeface="msgothic" charset="0"/>
                <a:cs typeface="msgothic" charset="0"/>
              </a:rPr>
              <a:t>)</a:t>
            </a:r>
          </a:p>
        </p:txBody>
      </p:sp>
      <p:sp>
        <p:nvSpPr>
          <p:cNvPr id="12" name="Line 21"/>
          <p:cNvSpPr>
            <a:spLocks noChangeShapeType="1"/>
          </p:cNvSpPr>
          <p:nvPr/>
        </p:nvSpPr>
        <p:spPr bwMode="auto">
          <a:xfrm flipV="1">
            <a:off x="9593427" y="2461598"/>
            <a:ext cx="1588" cy="2317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13" name="Line 22"/>
          <p:cNvSpPr>
            <a:spLocks noChangeShapeType="1"/>
          </p:cNvSpPr>
          <p:nvPr/>
        </p:nvSpPr>
        <p:spPr bwMode="auto">
          <a:xfrm>
            <a:off x="9593427" y="2005985"/>
            <a:ext cx="1588" cy="228600"/>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14" name="Rectangle 23"/>
          <p:cNvSpPr>
            <a:spLocks noChangeArrowheads="1"/>
          </p:cNvSpPr>
          <p:nvPr/>
        </p:nvSpPr>
        <p:spPr bwMode="auto">
          <a:xfrm>
            <a:off x="8203306" y="6036118"/>
            <a:ext cx="2789238" cy="3968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Unused</a:t>
            </a:r>
          </a:p>
        </p:txBody>
      </p:sp>
      <p:sp>
        <p:nvSpPr>
          <p:cNvPr id="16" name="Rectangle 34"/>
          <p:cNvSpPr>
            <a:spLocks noChangeArrowheads="1"/>
          </p:cNvSpPr>
          <p:nvPr/>
        </p:nvSpPr>
        <p:spPr bwMode="auto">
          <a:xfrm>
            <a:off x="8203306" y="4740718"/>
            <a:ext cx="2789238" cy="669925"/>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可读</a:t>
            </a: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写段</a:t>
            </a:r>
            <a:endParaRPr lang="en-US" altLang="zh-CN"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data</a:t>
            </a:r>
            <a:r>
              <a:rPr lang="en-GB" sz="1600" b="1" dirty="0">
                <a:latin typeface="Calibri" pitchFamily="34" charset="0"/>
                <a:ea typeface="msgothic" charset="0"/>
                <a:cs typeface="msgothic" charset="0"/>
              </a:rPr>
              <a:t>, .</a:t>
            </a:r>
            <a:r>
              <a:rPr lang="en-GB" sz="1600" b="1" dirty="0" err="1">
                <a:latin typeface="Courier New" pitchFamily="49" charset="0"/>
                <a:ea typeface="msgothic" charset="0"/>
                <a:cs typeface="msgothic" charset="0"/>
              </a:rPr>
              <a:t>bss</a:t>
            </a:r>
            <a:r>
              <a:rPr lang="en-GB" sz="1600" b="1" dirty="0">
                <a:latin typeface="Calibri" pitchFamily="34" charset="0"/>
                <a:ea typeface="msgothic" charset="0"/>
                <a:cs typeface="msgothic" charset="0"/>
              </a:rPr>
              <a:t>)</a:t>
            </a:r>
          </a:p>
        </p:txBody>
      </p:sp>
      <p:sp>
        <p:nvSpPr>
          <p:cNvPr id="17" name="Rectangle 35"/>
          <p:cNvSpPr>
            <a:spLocks noChangeArrowheads="1"/>
          </p:cNvSpPr>
          <p:nvPr/>
        </p:nvSpPr>
        <p:spPr bwMode="auto">
          <a:xfrm>
            <a:off x="8203306" y="5366193"/>
            <a:ext cx="2789238" cy="669925"/>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只读代码段</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a:latin typeface="Courier New" pitchFamily="49" charset="0"/>
                <a:ea typeface="msgothic" charset="0"/>
                <a:cs typeface="msgothic" charset="0"/>
              </a:rPr>
              <a:t>.init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text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a:t>
            </a:r>
            <a:r>
              <a:rPr lang="en-GB" sz="1600" b="1" dirty="0" err="1">
                <a:latin typeface="Courier New" pitchFamily="49" charset="0"/>
                <a:ea typeface="msgothic" charset="0"/>
                <a:cs typeface="msgothic" charset="0"/>
              </a:rPr>
              <a:t>rodata</a:t>
            </a:r>
            <a:r>
              <a:rPr lang="en-GB" sz="1600" b="1" dirty="0">
                <a:latin typeface="Calibri" pitchFamily="34" charset="0"/>
                <a:ea typeface="msgothic" charset="0"/>
                <a:cs typeface="msgothic" charset="0"/>
              </a:rPr>
              <a:t>)</a:t>
            </a:r>
          </a:p>
        </p:txBody>
      </p:sp>
      <p:sp>
        <p:nvSpPr>
          <p:cNvPr id="18" name="Text Box 32"/>
          <p:cNvSpPr txBox="1">
            <a:spLocks noChangeArrowheads="1"/>
          </p:cNvSpPr>
          <p:nvPr/>
        </p:nvSpPr>
        <p:spPr bwMode="auto">
          <a:xfrm>
            <a:off x="7042148" y="5911324"/>
            <a:ext cx="1214092"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0x00400000</a:t>
            </a:r>
          </a:p>
        </p:txBody>
      </p:sp>
      <p:sp>
        <p:nvSpPr>
          <p:cNvPr id="19" name="Text Box 32"/>
          <p:cNvSpPr txBox="1">
            <a:spLocks noChangeArrowheads="1"/>
          </p:cNvSpPr>
          <p:nvPr/>
        </p:nvSpPr>
        <p:spPr bwMode="auto">
          <a:xfrm>
            <a:off x="7048939" y="5205520"/>
            <a:ext cx="1137148"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0x00410ff0</a:t>
            </a:r>
          </a:p>
        </p:txBody>
      </p:sp>
    </p:spTree>
    <p:extLst>
      <p:ext uri="{BB962C8B-B14F-4D97-AF65-F5344CB8AC3E}">
        <p14:creationId xmlns:p14="http://schemas.microsoft.com/office/powerpoint/2010/main" val="26809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链接第一步：符号解析</a:t>
            </a:r>
          </a:p>
        </p:txBody>
      </p:sp>
      <p:sp>
        <p:nvSpPr>
          <p:cNvPr id="13" name="Rectangle 3"/>
          <p:cNvSpPr txBox="1">
            <a:spLocks noChangeArrowheads="1"/>
          </p:cNvSpPr>
          <p:nvPr/>
        </p:nvSpPr>
        <p:spPr bwMode="auto">
          <a:xfrm>
            <a:off x="360040" y="871929"/>
            <a:ext cx="6456040" cy="5488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dirty="0"/>
              <a:t> </a:t>
            </a:r>
            <a:r>
              <a:rPr lang="zh-CN" altLang="en-US" sz="2400" dirty="0"/>
              <a:t>首先要把符号信息保存到符号表中</a:t>
            </a:r>
            <a:endParaRPr lang="zh-CN" altLang="en-US" sz="2000" dirty="0"/>
          </a:p>
        </p:txBody>
      </p:sp>
      <p:sp>
        <p:nvSpPr>
          <p:cNvPr id="14" name="Rectangle 2"/>
          <p:cNvSpPr>
            <a:spLocks noChangeArrowheads="1"/>
          </p:cNvSpPr>
          <p:nvPr/>
        </p:nvSpPr>
        <p:spPr bwMode="auto">
          <a:xfrm>
            <a:off x="1356877" y="2131582"/>
            <a:ext cx="2938923" cy="2392259"/>
          </a:xfrm>
          <a:prstGeom prst="rect">
            <a:avLst/>
          </a:prstGeom>
          <a:solidFill>
            <a:srgbClr val="F7F5CD"/>
          </a:solidFill>
          <a:ln w="3240">
            <a:solidFill>
              <a:srgbClr val="000066"/>
            </a:solidFill>
            <a:miter lim="800000"/>
            <a:headEnd/>
            <a:tailEnd/>
          </a:ln>
          <a:effectLst/>
        </p:spPr>
        <p:txBody>
          <a:bodyPr wrap="none" lIns="90000" tIns="46800" rIns="90000" bIns="46800">
            <a:spAutoFit/>
          </a:bodyPr>
          <a:lstStyle/>
          <a:p>
            <a:pPr>
              <a:spcBef>
                <a:spcPts val="0"/>
              </a:spcBef>
              <a:buNone/>
            </a:pPr>
            <a:r>
              <a:rPr lang="en-US" altLang="zh-CN" sz="1800" dirty="0">
                <a:latin typeface="Courier New"/>
                <a:cs typeface="Courier New"/>
              </a:rPr>
              <a:t>void swap();</a:t>
            </a:r>
          </a:p>
          <a:p>
            <a:pPr>
              <a:spcBef>
                <a:spcPts val="0"/>
              </a:spcBef>
              <a:buNone/>
            </a:pPr>
            <a:endParaRPr lang="en-US" altLang="zh-CN" sz="1800" dirty="0">
              <a:latin typeface="Courier New"/>
              <a:cs typeface="Courier New"/>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buf[2] = {1, 2};</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main()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swap();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return 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p:txBody>
      </p:sp>
      <p:sp>
        <p:nvSpPr>
          <p:cNvPr id="15" name="Rectangle 3"/>
          <p:cNvSpPr>
            <a:spLocks noChangeArrowheads="1"/>
          </p:cNvSpPr>
          <p:nvPr/>
        </p:nvSpPr>
        <p:spPr bwMode="auto">
          <a:xfrm>
            <a:off x="3162509" y="1749954"/>
            <a:ext cx="1008907" cy="359010"/>
          </a:xfrm>
          <a:prstGeom prst="rect">
            <a:avLst/>
          </a:prstGeom>
          <a:noFill/>
          <a:ln w="3240">
            <a:noFill/>
            <a:miter lim="800000"/>
            <a:headEnd/>
            <a:tailEnd/>
          </a:ln>
          <a:effectLst/>
        </p:spPr>
        <p:txBody>
          <a:bodyPr wrap="none" lIns="90000" tIns="46800" rIns="90000" bIns="46800">
            <a:spAutoFit/>
          </a:bodyPr>
          <a:lstStyle/>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main.c</a:t>
            </a:r>
            <a:endParaRPr lang="en-GB" sz="1800" b="1" i="1" dirty="0">
              <a:solidFill>
                <a:schemeClr val="tx1">
                  <a:lumMod val="50000"/>
                  <a:lumOff val="50000"/>
                </a:schemeClr>
              </a:solidFill>
              <a:latin typeface="Courier New" pitchFamily="49" charset="0"/>
              <a:ea typeface="msgothic" charset="0"/>
              <a:cs typeface="msgothic" charset="0"/>
            </a:endParaRPr>
          </a:p>
        </p:txBody>
      </p:sp>
      <p:sp>
        <p:nvSpPr>
          <p:cNvPr id="16" name="Rectangle 5"/>
          <p:cNvSpPr>
            <a:spLocks noChangeArrowheads="1"/>
          </p:cNvSpPr>
          <p:nvPr/>
        </p:nvSpPr>
        <p:spPr bwMode="auto">
          <a:xfrm>
            <a:off x="7130327" y="2133169"/>
            <a:ext cx="3076781" cy="3744103"/>
          </a:xfrm>
          <a:prstGeom prst="rect">
            <a:avLst/>
          </a:prstGeom>
          <a:solidFill>
            <a:srgbClr val="D5F1CF"/>
          </a:solidFill>
          <a:ln w="3240">
            <a:solidFill>
              <a:srgbClr val="000066"/>
            </a:solidFill>
            <a:miter lim="800000"/>
            <a:headEnd/>
            <a:tailEnd/>
          </a:ln>
          <a:effectLst/>
        </p:spPr>
        <p:txBody>
          <a:bodyPr wrap="none" lIns="90000" tIns="46800" rIns="90000" bIns="46800">
            <a:spAutoFit/>
          </a:bodyPr>
          <a:lstStyle/>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extern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*bufp0 = &amp;</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solidFill>
                  <a:srgbClr val="FF0000"/>
                </a:solidFill>
                <a:latin typeface="Courier New" pitchFamily="49" charset="0"/>
                <a:ea typeface="msgothic" charset="0"/>
                <a:cs typeface="msgothic" charset="0"/>
              </a:rPr>
              <a:t>static</a:t>
            </a: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*bufp1;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itchFamily="49" charset="0"/>
              <a:ea typeface="msgothic" charset="0"/>
              <a:cs typeface="msgothic" charset="0"/>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void swap()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temp;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solidFill>
                <a:srgbClr val="DBF2DA"/>
              </a:solidFill>
              <a:latin typeface="Courier New" pitchFamily="49" charset="0"/>
              <a:ea typeface="msgothic" charset="0"/>
              <a:cs typeface="msgothic" charset="0"/>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bufp1 = &amp;</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temp = *bufp0;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*bufp0 = *bufp1;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*bufp1 = temp;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p:txBody>
      </p:sp>
      <p:sp>
        <p:nvSpPr>
          <p:cNvPr id="17" name="TextBox 16"/>
          <p:cNvSpPr txBox="1"/>
          <p:nvPr/>
        </p:nvSpPr>
        <p:spPr>
          <a:xfrm>
            <a:off x="1839478" y="1599769"/>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18" name="Straight Arrow Connector 10"/>
          <p:cNvCxnSpPr/>
          <p:nvPr/>
        </p:nvCxnSpPr>
        <p:spPr bwMode="auto">
          <a:xfrm>
            <a:off x="2159620" y="1979976"/>
            <a:ext cx="1" cy="745065"/>
          </a:xfrm>
          <a:prstGeom prst="straightConnector1">
            <a:avLst/>
          </a:prstGeom>
          <a:noFill/>
          <a:ln w="25400" cap="flat" cmpd="sng" algn="ctr">
            <a:solidFill>
              <a:srgbClr val="990000"/>
            </a:solidFill>
            <a:prstDash val="solid"/>
            <a:round/>
            <a:headEnd type="none" w="med" len="med"/>
            <a:tailEnd type="arrow"/>
          </a:ln>
          <a:effectLst/>
        </p:spPr>
      </p:cxnSp>
      <p:cxnSp>
        <p:nvCxnSpPr>
          <p:cNvPr id="19" name="Straight Arrow Connector 11"/>
          <p:cNvCxnSpPr/>
          <p:nvPr/>
        </p:nvCxnSpPr>
        <p:spPr bwMode="auto">
          <a:xfrm flipH="1">
            <a:off x="2312022" y="1979976"/>
            <a:ext cx="1588" cy="1219993"/>
          </a:xfrm>
          <a:prstGeom prst="straightConnector1">
            <a:avLst/>
          </a:prstGeom>
          <a:noFill/>
          <a:ln w="25400" cap="flat" cmpd="sng" algn="ctr">
            <a:solidFill>
              <a:srgbClr val="990000"/>
            </a:solidFill>
            <a:prstDash val="solid"/>
            <a:round/>
            <a:headEnd type="none" w="med" len="med"/>
            <a:tailEnd type="arrow"/>
          </a:ln>
          <a:effectLst/>
        </p:spPr>
      </p:cxnSp>
      <p:sp>
        <p:nvSpPr>
          <p:cNvPr id="20" name="TextBox 19"/>
          <p:cNvSpPr txBox="1"/>
          <p:nvPr/>
        </p:nvSpPr>
        <p:spPr>
          <a:xfrm>
            <a:off x="1560076" y="4888037"/>
            <a:ext cx="970522"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External</a:t>
            </a:r>
          </a:p>
        </p:txBody>
      </p:sp>
      <p:cxnSp>
        <p:nvCxnSpPr>
          <p:cNvPr id="21" name="Straight Arrow Connector 14"/>
          <p:cNvCxnSpPr/>
          <p:nvPr/>
        </p:nvCxnSpPr>
        <p:spPr bwMode="auto">
          <a:xfrm rot="16200000" flipV="1">
            <a:off x="1576214" y="4435304"/>
            <a:ext cx="914402" cy="1589"/>
          </a:xfrm>
          <a:prstGeom prst="straightConnector1">
            <a:avLst/>
          </a:prstGeom>
          <a:noFill/>
          <a:ln w="25400" cap="flat" cmpd="sng" algn="ctr">
            <a:solidFill>
              <a:srgbClr val="990000"/>
            </a:solidFill>
            <a:prstDash val="solid"/>
            <a:round/>
            <a:headEnd type="none" w="med" len="med"/>
            <a:tailEnd type="arrow"/>
          </a:ln>
          <a:effectLst/>
        </p:spPr>
      </p:cxnSp>
      <p:sp>
        <p:nvSpPr>
          <p:cNvPr id="22" name="TextBox 21"/>
          <p:cNvSpPr txBox="1"/>
          <p:nvPr/>
        </p:nvSpPr>
        <p:spPr>
          <a:xfrm>
            <a:off x="8416745" y="1421968"/>
            <a:ext cx="970522"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External</a:t>
            </a:r>
          </a:p>
        </p:txBody>
      </p:sp>
      <p:cxnSp>
        <p:nvCxnSpPr>
          <p:cNvPr id="23" name="Straight Arrow Connector 16"/>
          <p:cNvCxnSpPr/>
          <p:nvPr/>
        </p:nvCxnSpPr>
        <p:spPr bwMode="auto">
          <a:xfrm rot="5400000">
            <a:off x="8663867" y="1979182"/>
            <a:ext cx="455613" cy="1588"/>
          </a:xfrm>
          <a:prstGeom prst="straightConnector1">
            <a:avLst/>
          </a:prstGeom>
          <a:noFill/>
          <a:ln w="25400" cap="flat" cmpd="sng" algn="ctr">
            <a:solidFill>
              <a:srgbClr val="990000"/>
            </a:solidFill>
            <a:prstDash val="solid"/>
            <a:round/>
            <a:headEnd type="none" w="med" len="med"/>
            <a:tailEnd type="arrow"/>
          </a:ln>
          <a:effectLst/>
        </p:spPr>
      </p:cxnSp>
      <p:sp>
        <p:nvSpPr>
          <p:cNvPr id="24" name="TextBox 23"/>
          <p:cNvSpPr txBox="1"/>
          <p:nvPr/>
        </p:nvSpPr>
        <p:spPr>
          <a:xfrm>
            <a:off x="10033879" y="1421968"/>
            <a:ext cx="670633" cy="327782"/>
          </a:xfrm>
          <a:prstGeom prst="rect">
            <a:avLst/>
          </a:prstGeom>
          <a:noFill/>
        </p:spPr>
        <p:txBody>
          <a:bodyPr wrap="none" rtlCol="0">
            <a:spAutoFit/>
          </a:bodyPr>
          <a:lstStyle/>
          <a:p>
            <a:pPr>
              <a:spcBef>
                <a:spcPts val="0"/>
              </a:spcBef>
              <a:buNone/>
            </a:pPr>
            <a:r>
              <a:rPr lang="en-US" sz="1800" dirty="0">
                <a:solidFill>
                  <a:srgbClr val="FF0000"/>
                </a:solidFill>
                <a:latin typeface="Calibri" pitchFamily="34" charset="0"/>
              </a:rPr>
              <a:t>Local</a:t>
            </a:r>
          </a:p>
        </p:txBody>
      </p:sp>
      <p:cxnSp>
        <p:nvCxnSpPr>
          <p:cNvPr id="25" name="Straight Arrow Connector 21"/>
          <p:cNvCxnSpPr>
            <a:stCxn id="24" idx="2"/>
          </p:cNvCxnSpPr>
          <p:nvPr/>
        </p:nvCxnSpPr>
        <p:spPr bwMode="auto">
          <a:xfrm flipH="1">
            <a:off x="9387271" y="1749750"/>
            <a:ext cx="981925" cy="1221619"/>
          </a:xfrm>
          <a:prstGeom prst="straightConnector1">
            <a:avLst/>
          </a:prstGeom>
          <a:noFill/>
          <a:ln w="25400" cap="flat" cmpd="sng" algn="ctr">
            <a:solidFill>
              <a:srgbClr val="990000"/>
            </a:solidFill>
            <a:prstDash val="solid"/>
            <a:round/>
            <a:headEnd type="none" w="med" len="med"/>
            <a:tailEnd type="arrow"/>
          </a:ln>
          <a:effectLst/>
        </p:spPr>
      </p:cxnSp>
      <p:sp>
        <p:nvSpPr>
          <p:cNvPr id="26" name="TextBox 25"/>
          <p:cNvSpPr txBox="1"/>
          <p:nvPr/>
        </p:nvSpPr>
        <p:spPr>
          <a:xfrm>
            <a:off x="9609850" y="3416425"/>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27" name="Straight Arrow Connector 26"/>
          <p:cNvCxnSpPr>
            <a:stCxn id="26" idx="1"/>
          </p:cNvCxnSpPr>
          <p:nvPr/>
        </p:nvCxnSpPr>
        <p:spPr bwMode="auto">
          <a:xfrm flipH="1">
            <a:off x="8723103" y="3580316"/>
            <a:ext cx="886747" cy="26053"/>
          </a:xfrm>
          <a:prstGeom prst="straightConnector1">
            <a:avLst/>
          </a:prstGeom>
          <a:noFill/>
          <a:ln w="25400" cap="flat" cmpd="sng" algn="ctr">
            <a:solidFill>
              <a:srgbClr val="990000"/>
            </a:solidFill>
            <a:prstDash val="solid"/>
            <a:round/>
            <a:headEnd type="none" w="med" len="med"/>
            <a:tailEnd type="arrow"/>
          </a:ln>
          <a:effectLst/>
        </p:spPr>
      </p:cxnSp>
      <p:sp>
        <p:nvSpPr>
          <p:cNvPr id="28" name="TextBox 27"/>
          <p:cNvSpPr txBox="1"/>
          <p:nvPr/>
        </p:nvSpPr>
        <p:spPr>
          <a:xfrm>
            <a:off x="5013953" y="4687238"/>
            <a:ext cx="1730345" cy="563231"/>
          </a:xfrm>
          <a:prstGeom prst="rect">
            <a:avLst/>
          </a:prstGeom>
          <a:noFill/>
        </p:spPr>
        <p:txBody>
          <a:bodyPr wrap="none" rtlCol="0">
            <a:spAutoFit/>
          </a:bodyPr>
          <a:lstStyle/>
          <a:p>
            <a:pPr algn="r">
              <a:spcBef>
                <a:spcPts val="0"/>
              </a:spcBef>
              <a:buNone/>
            </a:pPr>
            <a:r>
              <a:rPr lang="en-US" sz="1800" dirty="0">
                <a:solidFill>
                  <a:srgbClr val="990000"/>
                </a:solidFill>
                <a:latin typeface="Calibri" pitchFamily="34" charset="0"/>
              </a:rPr>
              <a:t>Linker knows</a:t>
            </a:r>
          </a:p>
          <a:p>
            <a:pPr algn="r">
              <a:spcBef>
                <a:spcPts val="0"/>
              </a:spcBef>
              <a:buNone/>
            </a:pPr>
            <a:r>
              <a:rPr lang="en-US" sz="1800" dirty="0">
                <a:solidFill>
                  <a:srgbClr val="990000"/>
                </a:solidFill>
                <a:latin typeface="Calibri" pitchFamily="34" charset="0"/>
              </a:rPr>
              <a:t>nothing of temp</a:t>
            </a:r>
          </a:p>
        </p:txBody>
      </p:sp>
      <p:cxnSp>
        <p:nvCxnSpPr>
          <p:cNvPr id="29" name="Straight Arrow Connector 31"/>
          <p:cNvCxnSpPr>
            <a:stCxn id="28" idx="3"/>
          </p:cNvCxnSpPr>
          <p:nvPr/>
        </p:nvCxnSpPr>
        <p:spPr bwMode="auto">
          <a:xfrm flipV="1">
            <a:off x="6744298" y="4266770"/>
            <a:ext cx="1460781" cy="702084"/>
          </a:xfrm>
          <a:prstGeom prst="straightConnector1">
            <a:avLst/>
          </a:prstGeom>
          <a:noFill/>
          <a:ln w="25400" cap="flat" cmpd="sng" algn="ctr">
            <a:solidFill>
              <a:srgbClr val="990000"/>
            </a:solidFill>
            <a:prstDash val="solid"/>
            <a:round/>
            <a:headEnd type="none" w="med" len="med"/>
            <a:tailEnd type="arrow"/>
          </a:ln>
          <a:effectLst/>
        </p:spPr>
      </p:cxnSp>
      <p:sp>
        <p:nvSpPr>
          <p:cNvPr id="30" name="TextBox 29"/>
          <p:cNvSpPr txBox="1"/>
          <p:nvPr/>
        </p:nvSpPr>
        <p:spPr>
          <a:xfrm>
            <a:off x="6180850" y="1567503"/>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31" name="Straight Arrow Connector 23"/>
          <p:cNvCxnSpPr/>
          <p:nvPr/>
        </p:nvCxnSpPr>
        <p:spPr bwMode="auto">
          <a:xfrm rot="16200000" flipH="1">
            <a:off x="6545604" y="1997699"/>
            <a:ext cx="729739" cy="608011"/>
          </a:xfrm>
          <a:prstGeom prst="straightConnector1">
            <a:avLst/>
          </a:prstGeom>
          <a:noFill/>
          <a:ln w="25400" cap="flat" cmpd="sng" algn="ctr">
            <a:solidFill>
              <a:srgbClr val="990000"/>
            </a:solidFill>
            <a:prstDash val="solid"/>
            <a:round/>
            <a:headEnd type="none" w="med" len="med"/>
            <a:tailEnd type="arrow"/>
          </a:ln>
          <a:effectLst/>
        </p:spPr>
      </p:cxnSp>
      <p:sp>
        <p:nvSpPr>
          <p:cNvPr id="32" name="Rectangle 5"/>
          <p:cNvSpPr>
            <a:spLocks noChangeArrowheads="1"/>
          </p:cNvSpPr>
          <p:nvPr/>
        </p:nvSpPr>
        <p:spPr bwMode="auto">
          <a:xfrm>
            <a:off x="7302402" y="1752169"/>
            <a:ext cx="1011815" cy="327782"/>
          </a:xfrm>
          <a:prstGeom prst="rect">
            <a:avLst/>
          </a:prstGeom>
          <a:noFill/>
          <a:ln w="3175">
            <a:solidFill>
              <a:schemeClr val="bg1"/>
            </a:solidFill>
            <a:miter lim="800000"/>
            <a:headEnd/>
            <a:tailEnd/>
          </a:ln>
          <a:effectLst/>
        </p:spPr>
        <p:txBody>
          <a:bodyPr wrap="none">
            <a:prstTxWarp prst="textNoShape">
              <a:avLst/>
            </a:prstTxWarp>
            <a:spAutoFit/>
          </a:bodyPr>
          <a:lstStyle/>
          <a:p>
            <a:pPr>
              <a:spcBef>
                <a:spcPts val="0"/>
              </a:spcBef>
              <a:buNone/>
            </a:pPr>
            <a:r>
              <a:rPr lang="en-US" sz="1800" i="1" dirty="0" err="1">
                <a:solidFill>
                  <a:schemeClr val="tx1">
                    <a:lumMod val="50000"/>
                    <a:lumOff val="50000"/>
                  </a:schemeClr>
                </a:solidFill>
                <a:latin typeface="Courier New" pitchFamily="49" charset="0"/>
                <a:ea typeface="msgothic" charset="0"/>
                <a:cs typeface="msgothic" charset="0"/>
              </a:rPr>
              <a:t>swap.c</a:t>
            </a:r>
            <a:endParaRPr lang="en-US" sz="1800" i="1" dirty="0">
              <a:solidFill>
                <a:schemeClr val="tx1">
                  <a:lumMod val="50000"/>
                  <a:lumOff val="50000"/>
                </a:schemeClr>
              </a:solidFill>
              <a:latin typeface="Courier New" pitchFamily="49" charset="0"/>
              <a:ea typeface="msgothic" charset="0"/>
              <a:cs typeface="msgothic" charset="0"/>
            </a:endParaRPr>
          </a:p>
        </p:txBody>
      </p:sp>
      <p:sp>
        <p:nvSpPr>
          <p:cNvPr id="33" name="TextBox 27"/>
          <p:cNvSpPr txBox="1"/>
          <p:nvPr/>
        </p:nvSpPr>
        <p:spPr>
          <a:xfrm>
            <a:off x="5517144" y="5239563"/>
            <a:ext cx="927947" cy="327782"/>
          </a:xfrm>
          <a:prstGeom prst="rect">
            <a:avLst/>
          </a:prstGeom>
          <a:noFill/>
        </p:spPr>
        <p:txBody>
          <a:bodyPr wrap="none" rtlCol="0">
            <a:spAutoFit/>
          </a:bodyPr>
          <a:lstStyle/>
          <a:p>
            <a:pPr algn="r">
              <a:spcBef>
                <a:spcPts val="0"/>
              </a:spcBef>
              <a:buNone/>
            </a:pPr>
            <a:r>
              <a:rPr lang="en-US" altLang="zh-CN" sz="1800" dirty="0">
                <a:solidFill>
                  <a:schemeClr val="accent1"/>
                </a:solidFill>
                <a:latin typeface="Calibri" pitchFamily="34" charset="0"/>
              </a:rPr>
              <a:t>static</a:t>
            </a:r>
            <a:r>
              <a:rPr lang="zh-CN" altLang="en-US" sz="1800" dirty="0">
                <a:solidFill>
                  <a:schemeClr val="accent1"/>
                </a:solidFill>
                <a:latin typeface="Calibri" pitchFamily="34" charset="0"/>
              </a:rPr>
              <a:t>？</a:t>
            </a:r>
            <a:endParaRPr lang="en-US" sz="1800" dirty="0">
              <a:solidFill>
                <a:schemeClr val="accent1"/>
              </a:solidFill>
              <a:latin typeface="Calibri" pitchFamily="34" charset="0"/>
            </a:endParaRPr>
          </a:p>
        </p:txBody>
      </p:sp>
    </p:spTree>
    <p:extLst>
      <p:ext uri="{BB962C8B-B14F-4D97-AF65-F5344CB8AC3E}">
        <p14:creationId xmlns:p14="http://schemas.microsoft.com/office/powerpoint/2010/main" val="27093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P spid="24" grpId="0"/>
      <p:bldP spid="26" grpId="0"/>
      <p:bldP spid="28" grpId="0"/>
      <p:bldP spid="30"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符号定义</a:t>
            </a:r>
          </a:p>
        </p:txBody>
      </p:sp>
      <p:sp>
        <p:nvSpPr>
          <p:cNvPr id="126979" name="Rectangle 3"/>
          <p:cNvSpPr>
            <a:spLocks noGrp="1" noChangeArrowheads="1"/>
          </p:cNvSpPr>
          <p:nvPr>
            <p:ph type="body" sz="half" idx="4294967295"/>
          </p:nvPr>
        </p:nvSpPr>
        <p:spPr>
          <a:xfrm>
            <a:off x="360040" y="1080000"/>
            <a:ext cx="6456040" cy="548800"/>
          </a:xfrm>
        </p:spPr>
        <p:txBody>
          <a:bodyPr>
            <a:normAutofit/>
          </a:bodyPr>
          <a:lstStyle/>
          <a:p>
            <a:pPr marL="0" indent="0">
              <a:buNone/>
            </a:pPr>
            <a:r>
              <a:rPr lang="en-US" altLang="zh-CN" sz="2400" dirty="0"/>
              <a:t> </a:t>
            </a:r>
            <a:r>
              <a:rPr lang="zh-CN" altLang="en-US" sz="2400" dirty="0"/>
              <a:t>下列哪些名字会在 </a:t>
            </a:r>
            <a:r>
              <a:rPr lang="en-US" altLang="zh-CN" sz="2400" dirty="0" err="1"/>
              <a:t>symbols.o</a:t>
            </a:r>
            <a:r>
              <a:rPr lang="en-US" altLang="zh-CN" sz="2400" dirty="0"/>
              <a:t> </a:t>
            </a:r>
            <a:r>
              <a:rPr lang="zh-CN" altLang="en-US" sz="2400" dirty="0"/>
              <a:t>的符号表中？</a:t>
            </a:r>
            <a:endParaRPr lang="zh-CN" altLang="en-US" sz="2000" dirty="0"/>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3" y="1844824"/>
            <a:ext cx="4393226" cy="384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6168008" y="5511135"/>
            <a:ext cx="5256584" cy="694137"/>
            <a:chOff x="6168008" y="5511135"/>
            <a:chExt cx="5256584" cy="694137"/>
          </a:xfrm>
        </p:grpSpPr>
        <p:pic>
          <p:nvPicPr>
            <p:cNvPr id="217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5854994"/>
              <a:ext cx="4392488" cy="35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68008" y="5511135"/>
              <a:ext cx="5256584" cy="353943"/>
            </a:xfrm>
            <a:prstGeom prst="rect">
              <a:avLst/>
            </a:prstGeom>
            <a:noFill/>
          </p:spPr>
          <p:txBody>
            <a:bodyPr wrap="square" rtlCol="0">
              <a:spAutoFit/>
            </a:bodyPr>
            <a:lstStyle/>
            <a:p>
              <a:pPr>
                <a:buNone/>
              </a:pPr>
              <a:r>
                <a:rPr lang="zh-CN" altLang="en-US" sz="2000" dirty="0"/>
                <a:t>可通过</a:t>
              </a:r>
              <a:r>
                <a:rPr lang="en-US" altLang="zh-CN" sz="2000" dirty="0" err="1"/>
                <a:t>readelf</a:t>
              </a:r>
              <a:r>
                <a:rPr lang="zh-CN" altLang="en-US" sz="2000" dirty="0"/>
                <a:t>命令查看：</a:t>
              </a:r>
            </a:p>
          </p:txBody>
        </p:sp>
      </p:grpSp>
      <p:pic>
        <p:nvPicPr>
          <p:cNvPr id="2170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241" y="2390905"/>
            <a:ext cx="1463871" cy="269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093"/>
                                        </p:tgtEl>
                                        <p:attrNameLst>
                                          <p:attrName>style.visibility</p:attrName>
                                        </p:attrNameLst>
                                      </p:cBhvr>
                                      <p:to>
                                        <p:strVal val="visible"/>
                                      </p:to>
                                    </p:set>
                                    <p:animEffect transition="in" filter="fade">
                                      <p:cBhvr>
                                        <p:cTn id="7" dur="500"/>
                                        <p:tgtEl>
                                          <p:spTgt spid="217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局部符号</a:t>
            </a: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r>
              <a:rPr lang="en-US" altLang="zh-CN" sz="2400" dirty="0"/>
              <a:t> </a:t>
            </a:r>
            <a:r>
              <a:rPr lang="zh-CN" altLang="en-US" sz="2400" dirty="0"/>
              <a:t>局部非静态</a:t>
            </a:r>
            <a:r>
              <a:rPr lang="en-US" altLang="zh-CN" sz="2400" dirty="0"/>
              <a:t>C</a:t>
            </a:r>
            <a:r>
              <a:rPr lang="zh-CN" altLang="en-US" sz="2400" dirty="0"/>
              <a:t>变量 </a:t>
            </a:r>
            <a:r>
              <a:rPr lang="en-US" altLang="zh-CN" sz="2400" dirty="0" err="1"/>
              <a:t>vs</a:t>
            </a:r>
            <a:r>
              <a:rPr lang="en-US" altLang="zh-CN" sz="2400" dirty="0"/>
              <a:t> </a:t>
            </a:r>
            <a:r>
              <a:rPr lang="zh-CN" altLang="en-US" sz="2400" dirty="0"/>
              <a:t>局部静态</a:t>
            </a:r>
            <a:r>
              <a:rPr lang="en-US" altLang="zh-CN" sz="2400" dirty="0"/>
              <a:t>C</a:t>
            </a:r>
            <a:r>
              <a:rPr lang="zh-CN" altLang="en-US" sz="2400" dirty="0"/>
              <a:t>变量</a:t>
            </a:r>
            <a:endParaRPr lang="zh-CN" altLang="en-US" sz="2000" dirty="0"/>
          </a:p>
          <a:p>
            <a:pPr lvl="1"/>
            <a:r>
              <a:rPr lang="zh-CN" altLang="en-US" sz="2000" dirty="0"/>
              <a:t> 局部非静态</a:t>
            </a:r>
            <a:r>
              <a:rPr lang="en-US" altLang="zh-CN" sz="2000" dirty="0"/>
              <a:t>C</a:t>
            </a:r>
            <a:r>
              <a:rPr lang="zh-CN" altLang="en-US" sz="2000" dirty="0"/>
              <a:t>变量：保存在栈上或寄存器中</a:t>
            </a:r>
            <a:endParaRPr lang="en-US" altLang="zh-CN" sz="2000" dirty="0"/>
          </a:p>
          <a:p>
            <a:pPr lvl="1"/>
            <a:r>
              <a:rPr lang="zh-CN" altLang="en-US" sz="2000" dirty="0"/>
              <a:t> 局部静态</a:t>
            </a:r>
            <a:r>
              <a:rPr lang="en-US" altLang="zh-CN" sz="2000" dirty="0"/>
              <a:t>C</a:t>
            </a:r>
            <a:r>
              <a:rPr lang="zh-CN" altLang="en-US" sz="2000" dirty="0"/>
              <a:t>变量：保存在 </a:t>
            </a:r>
            <a:r>
              <a:rPr lang="en-US" altLang="zh-CN" sz="2000" dirty="0"/>
              <a:t>.data </a:t>
            </a:r>
            <a:r>
              <a:rPr lang="zh-CN" altLang="en-US" sz="2000" dirty="0"/>
              <a:t>或 </a:t>
            </a:r>
            <a:r>
              <a:rPr lang="en-US" altLang="zh-CN" sz="2000" dirty="0"/>
              <a:t>.</a:t>
            </a:r>
            <a:r>
              <a:rPr lang="en-US" altLang="zh-CN" sz="2000" dirty="0" err="1"/>
              <a:t>bss</a:t>
            </a:r>
            <a:endParaRPr lang="en-US" altLang="zh-CN" sz="2000" dirty="0"/>
          </a:p>
          <a:p>
            <a:pPr marL="644128" lvl="2" indent="0">
              <a:buNone/>
            </a:pPr>
            <a:endParaRPr lang="en-US" altLang="zh-CN" sz="2000" dirty="0"/>
          </a:p>
          <a:p>
            <a:pPr lvl="0"/>
            <a:r>
              <a:rPr lang="en-US" altLang="zh-CN" sz="2400" dirty="0">
                <a:solidFill>
                  <a:srgbClr val="000000"/>
                </a:solidFill>
              </a:rPr>
              <a:t> </a:t>
            </a:r>
            <a:r>
              <a:rPr lang="zh-CN" altLang="en-US" sz="2400" dirty="0">
                <a:solidFill>
                  <a:srgbClr val="000000"/>
                </a:solidFill>
              </a:rPr>
              <a:t>编译器为每个 </a:t>
            </a:r>
            <a:r>
              <a:rPr lang="en-US" altLang="zh-CN" sz="2400" dirty="0">
                <a:solidFill>
                  <a:srgbClr val="000000"/>
                </a:solidFill>
                <a:latin typeface="Courier New" pitchFamily="49" charset="0"/>
                <a:cs typeface="Courier New" pitchFamily="49" charset="0"/>
              </a:rPr>
              <a:t>x </a:t>
            </a:r>
            <a:r>
              <a:rPr lang="zh-CN" altLang="en-US" sz="2400" dirty="0">
                <a:solidFill>
                  <a:srgbClr val="000000"/>
                </a:solidFill>
              </a:rPr>
              <a:t>的定义在 </a:t>
            </a:r>
            <a:r>
              <a:rPr lang="en-US" altLang="zh-CN" sz="2400" dirty="0">
                <a:solidFill>
                  <a:srgbClr val="000000"/>
                </a:solidFill>
              </a:rPr>
              <a:t>.data </a:t>
            </a:r>
            <a:r>
              <a:rPr lang="zh-CN" altLang="en-US" sz="2400" dirty="0">
                <a:solidFill>
                  <a:srgbClr val="000000"/>
                </a:solidFill>
              </a:rPr>
              <a:t>中分配空间</a:t>
            </a:r>
            <a:endParaRPr lang="en-US" altLang="zh-CN" sz="2000" dirty="0"/>
          </a:p>
          <a:p>
            <a:pPr lvl="1"/>
            <a:endParaRPr lang="en-US" altLang="zh-CN" sz="2000" dirty="0"/>
          </a:p>
          <a:p>
            <a:r>
              <a:rPr lang="en-US" altLang="zh-CN" sz="2400" dirty="0"/>
              <a:t> </a:t>
            </a:r>
            <a:r>
              <a:rPr lang="zh-CN" altLang="en-US" sz="2400" dirty="0"/>
              <a:t>在符号表中创建具有唯一名字的局部符号，如</a:t>
            </a:r>
            <a:endParaRPr lang="zh-CN" altLang="en-US" sz="2000" dirty="0"/>
          </a:p>
          <a:p>
            <a:pPr lvl="1"/>
            <a:r>
              <a:rPr lang="zh-CN" altLang="en-US" sz="2000" dirty="0">
                <a:latin typeface="Courier New" pitchFamily="49" charset="0"/>
                <a:cs typeface="Courier New" pitchFamily="49" charset="0"/>
              </a:rPr>
              <a:t> </a:t>
            </a:r>
            <a:r>
              <a:rPr lang="en-US" altLang="zh-CN" sz="2000" dirty="0">
                <a:latin typeface="Courier New" pitchFamily="49" charset="0"/>
                <a:cs typeface="Courier New" pitchFamily="49" charset="0"/>
              </a:rPr>
              <a:t>x</a:t>
            </a:r>
          </a:p>
          <a:p>
            <a:pPr lvl="1"/>
            <a:r>
              <a:rPr lang="en-US" altLang="zh-CN" sz="2000" dirty="0">
                <a:latin typeface="Courier New" pitchFamily="49" charset="0"/>
                <a:cs typeface="Courier New" pitchFamily="49" charset="0"/>
              </a:rPr>
              <a:t> x.1721</a:t>
            </a:r>
          </a:p>
          <a:p>
            <a:pPr lvl="1"/>
            <a:r>
              <a:rPr lang="en-US" altLang="zh-CN" sz="2000" dirty="0">
                <a:latin typeface="Courier New" pitchFamily="49" charset="0"/>
                <a:cs typeface="Courier New" pitchFamily="49" charset="0"/>
              </a:rPr>
              <a:t> x.1724</a:t>
            </a:r>
            <a:endParaRPr lang="zh-CN" altLang="en-US" sz="2000" dirty="0">
              <a:latin typeface="Courier New" pitchFamily="49" charset="0"/>
              <a:cs typeface="Courier New" pitchFamily="49" charset="0"/>
            </a:endParaRPr>
          </a:p>
        </p:txBody>
      </p:sp>
      <p:pic>
        <p:nvPicPr>
          <p:cNvPr id="218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663" y="1113658"/>
            <a:ext cx="3575484" cy="45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807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符号表</a:t>
            </a:r>
          </a:p>
        </p:txBody>
      </p:sp>
      <p:sp>
        <p:nvSpPr>
          <p:cNvPr id="126979" name="Rectangle 3"/>
          <p:cNvSpPr>
            <a:spLocks noGrp="1" noChangeArrowheads="1"/>
          </p:cNvSpPr>
          <p:nvPr>
            <p:ph type="body" sz="half" idx="4294967295"/>
          </p:nvPr>
        </p:nvSpPr>
        <p:spPr>
          <a:xfrm>
            <a:off x="623392" y="1052736"/>
            <a:ext cx="11089232" cy="5445344"/>
          </a:xfrm>
        </p:spPr>
        <p:txBody>
          <a:bodyPr>
            <a:normAutofit fontScale="92500" lnSpcReduction="10000"/>
          </a:bodyPr>
          <a:lstStyle/>
          <a:p>
            <a:pPr>
              <a:lnSpc>
                <a:spcPct val="150000"/>
              </a:lnSpc>
            </a:pPr>
            <a:r>
              <a:rPr lang="en-US" altLang="zh-CN" sz="2000" dirty="0"/>
              <a:t> </a:t>
            </a:r>
            <a:r>
              <a:rPr lang="zh-CN" altLang="en-US" sz="2000" dirty="0"/>
              <a:t>是由汇编器使用编译器输出到汇编语言</a:t>
            </a:r>
            <a:r>
              <a:rPr lang="en-US" altLang="zh-CN" sz="2000" dirty="0"/>
              <a:t>. s </a:t>
            </a:r>
            <a:r>
              <a:rPr lang="zh-CN" altLang="en-US" sz="2000" dirty="0"/>
              <a:t>文件中的符号构造的</a:t>
            </a:r>
            <a:endParaRPr lang="en-US" altLang="zh-CN" sz="2000" b="0" dirty="0"/>
          </a:p>
          <a:p>
            <a:pPr lvl="0">
              <a:lnSpc>
                <a:spcPct val="150000"/>
              </a:lnSpc>
            </a:pPr>
            <a:r>
              <a:rPr lang="en-US" altLang="zh-CN" sz="2000" dirty="0">
                <a:solidFill>
                  <a:srgbClr val="000000"/>
                </a:solidFill>
              </a:rPr>
              <a:t> </a:t>
            </a:r>
            <a:r>
              <a:rPr lang="zh-CN" altLang="en-US" sz="2000" dirty="0">
                <a:solidFill>
                  <a:srgbClr val="000000"/>
                </a:solidFill>
              </a:rPr>
              <a:t>包含在 </a:t>
            </a:r>
            <a:r>
              <a:rPr lang="en-US" altLang="zh-CN" sz="2000" dirty="0">
                <a:solidFill>
                  <a:srgbClr val="000000"/>
                </a:solidFill>
              </a:rPr>
              <a:t>.</a:t>
            </a:r>
            <a:r>
              <a:rPr lang="en-US" altLang="zh-CN" sz="2000" dirty="0" err="1">
                <a:solidFill>
                  <a:srgbClr val="000000"/>
                </a:solidFill>
              </a:rPr>
              <a:t>symtab</a:t>
            </a:r>
            <a:r>
              <a:rPr lang="en-US" altLang="zh-CN" sz="2000" dirty="0">
                <a:solidFill>
                  <a:srgbClr val="000000"/>
                </a:solidFill>
              </a:rPr>
              <a:t> </a:t>
            </a:r>
            <a:r>
              <a:rPr lang="zh-CN" altLang="en-US" sz="2000" dirty="0">
                <a:solidFill>
                  <a:srgbClr val="000000"/>
                </a:solidFill>
              </a:rPr>
              <a:t>节中</a:t>
            </a:r>
            <a:endParaRPr lang="en-US" altLang="zh-CN" sz="2000" dirty="0">
              <a:solidFill>
                <a:srgbClr val="000000"/>
              </a:solidFill>
            </a:endParaRPr>
          </a:p>
          <a:p>
            <a:pPr lvl="0">
              <a:lnSpc>
                <a:spcPct val="150000"/>
              </a:lnSpc>
            </a:pPr>
            <a:r>
              <a:rPr lang="zh-CN" altLang="en-US" sz="2000" dirty="0"/>
              <a:t> 是一个数组，包含多个</a:t>
            </a:r>
            <a:r>
              <a:rPr lang="en-US" altLang="zh-CN" sz="2000" dirty="0"/>
              <a:t>ELF</a:t>
            </a:r>
            <a:r>
              <a:rPr lang="zh-CN" altLang="en-US" sz="2000" dirty="0"/>
              <a:t>符号表项</a:t>
            </a:r>
            <a:endParaRPr lang="en-US" altLang="zh-CN" sz="2000" dirty="0"/>
          </a:p>
          <a:p>
            <a:pPr lvl="0">
              <a:lnSpc>
                <a:spcPct val="150000"/>
              </a:lnSpc>
            </a:pPr>
            <a:r>
              <a:rPr lang="en-US" altLang="zh-CN" sz="2000" dirty="0"/>
              <a:t> </a:t>
            </a:r>
            <a:r>
              <a:rPr lang="zh-CN" altLang="en-US" sz="2000" dirty="0"/>
              <a:t>每个</a:t>
            </a:r>
            <a:r>
              <a:rPr lang="en-US" altLang="zh-CN" sz="2000" dirty="0"/>
              <a:t>ELF</a:t>
            </a:r>
            <a:r>
              <a:rPr lang="zh-CN" altLang="en-US" sz="2000" dirty="0"/>
              <a:t>符号表项是一个 </a:t>
            </a:r>
            <a:r>
              <a:rPr lang="en-US" altLang="zh-CN" sz="2000" dirty="0" err="1"/>
              <a:t>struct</a:t>
            </a:r>
            <a:r>
              <a:rPr lang="zh-CN" altLang="en-US" sz="2000" dirty="0"/>
              <a:t>，包含：</a:t>
            </a:r>
            <a:endParaRPr lang="en-US" altLang="zh-CN" sz="2000" dirty="0"/>
          </a:p>
          <a:p>
            <a:pPr lvl="1">
              <a:lnSpc>
                <a:spcPct val="150000"/>
              </a:lnSpc>
            </a:pPr>
            <a:r>
              <a:rPr lang="en-US" altLang="zh-CN" sz="2000" dirty="0"/>
              <a:t> </a:t>
            </a:r>
            <a:r>
              <a:rPr lang="en-US" altLang="zh-CN" b="0" dirty="0"/>
              <a:t>name</a:t>
            </a:r>
            <a:r>
              <a:rPr lang="zh-CN" altLang="en-US" b="0" dirty="0"/>
              <a:t>：字符串表中的字节偏移，指向符号的以 </a:t>
            </a:r>
            <a:r>
              <a:rPr lang="en-US" altLang="zh-CN" b="0" dirty="0"/>
              <a:t>null </a:t>
            </a:r>
            <a:r>
              <a:rPr lang="zh-CN" altLang="en-US" b="0" dirty="0"/>
              <a:t>结尾的字符串名字</a:t>
            </a:r>
            <a:endParaRPr lang="en-US" altLang="zh-CN" b="0" dirty="0"/>
          </a:p>
          <a:p>
            <a:pPr lvl="1">
              <a:lnSpc>
                <a:spcPct val="150000"/>
              </a:lnSpc>
            </a:pPr>
            <a:r>
              <a:rPr lang="en-US" altLang="zh-CN" b="0" dirty="0"/>
              <a:t> value</a:t>
            </a:r>
            <a:r>
              <a:rPr lang="zh-CN" altLang="en-US" b="0" dirty="0"/>
              <a:t>：符号的地址</a:t>
            </a:r>
            <a:endParaRPr lang="en-US" altLang="zh-CN" b="0" dirty="0"/>
          </a:p>
          <a:p>
            <a:pPr lvl="2">
              <a:lnSpc>
                <a:spcPct val="150000"/>
              </a:lnSpc>
            </a:pPr>
            <a:r>
              <a:rPr lang="zh-CN" altLang="en-US" b="0" dirty="0"/>
              <a:t> 对于可重定位的模块来说， </a:t>
            </a:r>
            <a:r>
              <a:rPr lang="en-US" altLang="zh-CN" b="0" dirty="0"/>
              <a:t>value </a:t>
            </a:r>
            <a:r>
              <a:rPr lang="zh-CN" altLang="en-US" b="0" dirty="0"/>
              <a:t>是距定义目标的节的起始位置的偏移</a:t>
            </a:r>
            <a:endParaRPr lang="en-US" altLang="zh-CN" b="0" dirty="0"/>
          </a:p>
          <a:p>
            <a:pPr lvl="2">
              <a:lnSpc>
                <a:spcPct val="150000"/>
              </a:lnSpc>
            </a:pPr>
            <a:r>
              <a:rPr lang="zh-CN" altLang="en-US" b="0" dirty="0"/>
              <a:t> 对于可执行目标文件来说，该值是一个绝对运行时地址</a:t>
            </a:r>
            <a:endParaRPr lang="en-US" altLang="zh-CN" b="0" dirty="0"/>
          </a:p>
          <a:p>
            <a:pPr lvl="1">
              <a:lnSpc>
                <a:spcPct val="150000"/>
              </a:lnSpc>
            </a:pPr>
            <a:r>
              <a:rPr lang="en-US" altLang="zh-CN" b="0" dirty="0"/>
              <a:t> size</a:t>
            </a:r>
            <a:r>
              <a:rPr lang="zh-CN" altLang="en-US" b="0" dirty="0"/>
              <a:t>：目标的大小（以字节为单位）</a:t>
            </a:r>
            <a:endParaRPr lang="en-US" altLang="zh-CN" b="0" dirty="0"/>
          </a:p>
          <a:p>
            <a:pPr lvl="1">
              <a:lnSpc>
                <a:spcPct val="150000"/>
              </a:lnSpc>
            </a:pPr>
            <a:r>
              <a:rPr lang="en-US" altLang="zh-CN" b="0" dirty="0"/>
              <a:t> type</a:t>
            </a:r>
            <a:r>
              <a:rPr lang="zh-CN" altLang="en-US" b="0" dirty="0"/>
              <a:t>：</a:t>
            </a:r>
            <a:endParaRPr lang="en-US" altLang="zh-CN" b="0" dirty="0"/>
          </a:p>
          <a:p>
            <a:pPr lvl="2">
              <a:lnSpc>
                <a:spcPct val="150000"/>
              </a:lnSpc>
            </a:pPr>
            <a:r>
              <a:rPr lang="zh-CN" altLang="en-US" b="0" dirty="0"/>
              <a:t> 通常要么是数据，要么是函数</a:t>
            </a:r>
            <a:endParaRPr lang="en-US" altLang="zh-CN" b="0" dirty="0"/>
          </a:p>
          <a:p>
            <a:pPr lvl="2">
              <a:lnSpc>
                <a:spcPct val="150000"/>
              </a:lnSpc>
            </a:pPr>
            <a:r>
              <a:rPr lang="en-US" altLang="zh-CN" b="0" dirty="0"/>
              <a:t> </a:t>
            </a:r>
            <a:r>
              <a:rPr lang="zh-CN" altLang="en-US" b="0" dirty="0"/>
              <a:t>符号表还可以包含各个节的条目，以及对应原始源文件的路径名的条目，所以这些目标的类型也有所不同</a:t>
            </a:r>
            <a:endParaRPr lang="en-US" altLang="zh-CN" b="0" dirty="0"/>
          </a:p>
          <a:p>
            <a:pPr lvl="1">
              <a:lnSpc>
                <a:spcPct val="150000"/>
              </a:lnSpc>
            </a:pPr>
            <a:r>
              <a:rPr lang="en-US" altLang="zh-CN" b="0" dirty="0"/>
              <a:t> binding</a:t>
            </a:r>
            <a:r>
              <a:rPr lang="zh-CN" altLang="en-US" b="0" dirty="0"/>
              <a:t>：表示符号是本地的还是</a:t>
            </a:r>
            <a:r>
              <a:rPr lang="zh-CN" altLang="en-US" b="0"/>
              <a:t>全局的</a:t>
            </a:r>
            <a:r>
              <a:rPr lang="zh-CN" altLang="en-US" sz="2000" dirty="0"/>
              <a:t/>
            </a:r>
            <a:br>
              <a:rPr lang="zh-CN" altLang="en-US" sz="2000" dirty="0"/>
            </a:br>
            <a:endParaRPr lang="zh-CN" altLang="en-US" sz="2000" dirty="0"/>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符号表示例</a:t>
            </a:r>
          </a:p>
        </p:txBody>
      </p:sp>
      <p:sp>
        <p:nvSpPr>
          <p:cNvPr id="12" name="Rectangle 2"/>
          <p:cNvSpPr txBox="1">
            <a:spLocks noChangeArrowheads="1"/>
          </p:cNvSpPr>
          <p:nvPr/>
        </p:nvSpPr>
        <p:spPr>
          <a:xfrm>
            <a:off x="191344" y="1916832"/>
            <a:ext cx="3352800" cy="380999"/>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0" indent="0">
              <a:lnSpc>
                <a:spcPct val="83000"/>
              </a:lnSpc>
              <a:spcBef>
                <a:spcPts val="125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b="0" dirty="0" err="1">
                <a:latin typeface="Calibri" panose="020F0502020204030204" pitchFamily="34" charset="0"/>
                <a:cs typeface="Calibri" panose="020F0502020204030204" pitchFamily="34" charset="0"/>
              </a:rPr>
              <a:t>readelf</a:t>
            </a:r>
            <a:r>
              <a:rPr lang="en-US" sz="2000" b="0" dirty="0">
                <a:latin typeface="Calibri" panose="020F0502020204030204" pitchFamily="34" charset="0"/>
                <a:cs typeface="Calibri" panose="020F0502020204030204" pitchFamily="34" charset="0"/>
              </a:rPr>
              <a:t> </a:t>
            </a:r>
            <a:r>
              <a:rPr lang="en-US" sz="2000" b="0" dirty="0">
                <a:solidFill>
                  <a:srgbClr val="FF0000"/>
                </a:solidFill>
                <a:latin typeface="Calibri" panose="020F0502020204030204" pitchFamily="34" charset="0"/>
                <a:cs typeface="Calibri" panose="020F0502020204030204" pitchFamily="34" charset="0"/>
              </a:rPr>
              <a:t>-s</a:t>
            </a:r>
            <a:r>
              <a:rPr lang="en-US" sz="2000" b="0" dirty="0">
                <a:latin typeface="Calibri" panose="020F0502020204030204" pitchFamily="34" charset="0"/>
                <a:cs typeface="Calibri" panose="020F0502020204030204" pitchFamily="34" charset="0"/>
              </a:rPr>
              <a:t> </a:t>
            </a:r>
            <a:r>
              <a:rPr lang="en-US" sz="2000" b="0" dirty="0" err="1">
                <a:latin typeface="Calibri" panose="020F0502020204030204" pitchFamily="34" charset="0"/>
                <a:cs typeface="Calibri" panose="020F0502020204030204" pitchFamily="34" charset="0"/>
              </a:rPr>
              <a:t>main.o</a:t>
            </a:r>
            <a:r>
              <a:rPr lang="en-US" sz="2000" b="0" dirty="0">
                <a:latin typeface="Calibri" panose="020F0502020204030204" pitchFamily="34" charset="0"/>
                <a:cs typeface="Calibri" panose="020F0502020204030204" pitchFamily="34" charset="0"/>
              </a:rPr>
              <a:t>   ( </a:t>
            </a:r>
            <a:r>
              <a:rPr lang="en-US" sz="2000" b="0" dirty="0">
                <a:solidFill>
                  <a:srgbClr val="FF0000"/>
                </a:solidFill>
                <a:latin typeface="Calibri" panose="020F0502020204030204" pitchFamily="34" charset="0"/>
                <a:cs typeface="Calibri" panose="020F0502020204030204" pitchFamily="34" charset="0"/>
              </a:rPr>
              <a:t>-all </a:t>
            </a:r>
            <a:r>
              <a:rPr lang="en-US" sz="2000" b="0" dirty="0">
                <a:latin typeface="Calibri" panose="020F0502020204030204" pitchFamily="34" charset="0"/>
                <a:cs typeface="Calibri" panose="020F0502020204030204" pitchFamily="34" charset="0"/>
              </a:rPr>
              <a:t>)</a:t>
            </a:r>
            <a:endParaRPr lang="en-GB" sz="2000" b="0" dirty="0">
              <a:latin typeface="Calibri" panose="020F0502020204030204" pitchFamily="34" charset="0"/>
              <a:cs typeface="Calibri" panose="020F0502020204030204" pitchFamily="34" charset="0"/>
            </a:endParaRPr>
          </a:p>
        </p:txBody>
      </p:sp>
      <p:sp>
        <p:nvSpPr>
          <p:cNvPr id="17" name="Rectangle 2"/>
          <p:cNvSpPr txBox="1">
            <a:spLocks noChangeArrowheads="1"/>
          </p:cNvSpPr>
          <p:nvPr/>
        </p:nvSpPr>
        <p:spPr bwMode="auto">
          <a:xfrm>
            <a:off x="225295" y="4077072"/>
            <a:ext cx="2582332" cy="380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nSpc>
                <a:spcPct val="83000"/>
              </a:lnSpc>
              <a:spcBef>
                <a:spcPts val="125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b="0" kern="0" dirty="0" err="1"/>
              <a:t>readelf</a:t>
            </a:r>
            <a:r>
              <a:rPr lang="en-US" sz="2000" b="0" kern="0" dirty="0"/>
              <a:t> -s </a:t>
            </a:r>
            <a:r>
              <a:rPr lang="en-US" sz="2000" b="0" kern="0" dirty="0" err="1"/>
              <a:t>swap.o</a:t>
            </a:r>
            <a:endParaRPr lang="en-GB" sz="2000" b="0" kern="0" dirty="0"/>
          </a:p>
        </p:txBody>
      </p:sp>
      <p:sp>
        <p:nvSpPr>
          <p:cNvPr id="20" name="Rectangle 4"/>
          <p:cNvSpPr>
            <a:spLocks noChangeArrowheads="1"/>
          </p:cNvSpPr>
          <p:nvPr/>
        </p:nvSpPr>
        <p:spPr bwMode="auto">
          <a:xfrm>
            <a:off x="5310501" y="1281713"/>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main.c</a:t>
            </a:r>
            <a:endParaRPr lang="en-US" sz="1400" dirty="0">
              <a:solidFill>
                <a:srgbClr val="000000"/>
              </a:solidFill>
              <a:latin typeface="Courier New"/>
              <a:cs typeface="Courier New"/>
            </a:endParaRPr>
          </a:p>
        </p:txBody>
      </p:sp>
      <p:sp>
        <p:nvSpPr>
          <p:cNvPr id="23" name="Rectangle 5"/>
          <p:cNvSpPr>
            <a:spLocks noChangeArrowheads="1"/>
          </p:cNvSpPr>
          <p:nvPr/>
        </p:nvSpPr>
        <p:spPr bwMode="auto">
          <a:xfrm>
            <a:off x="8507287" y="1281713"/>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swap.c</a:t>
            </a:r>
            <a:endParaRPr lang="en-US" sz="1400" dirty="0">
              <a:solidFill>
                <a:srgbClr val="000000"/>
              </a:solidFill>
              <a:latin typeface="Courier New"/>
              <a:cs typeface="Courier New"/>
            </a:endParaRPr>
          </a:p>
        </p:txBody>
      </p:sp>
      <p:sp>
        <p:nvSpPr>
          <p:cNvPr id="24" name="Rectangle 6"/>
          <p:cNvSpPr>
            <a:spLocks noChangeArrowheads="1"/>
          </p:cNvSpPr>
          <p:nvPr/>
        </p:nvSpPr>
        <p:spPr bwMode="auto">
          <a:xfrm>
            <a:off x="9316346" y="824513"/>
            <a:ext cx="2440092" cy="3108543"/>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sz="1400" dirty="0">
                <a:latin typeface="Courier New"/>
                <a:cs typeface="Courier New"/>
              </a:rPr>
              <a:t>extern </a:t>
            </a: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buf</a:t>
            </a:r>
            <a:r>
              <a:rPr lang="en-US" sz="1400" dirty="0">
                <a:latin typeface="Courier New"/>
                <a:cs typeface="Courier New"/>
              </a:rPr>
              <a:t>[]; </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bufp0</a:t>
            </a:r>
            <a:r>
              <a:rPr lang="en-US" sz="1400" dirty="0">
                <a:latin typeface="Courier New"/>
                <a:cs typeface="Courier New"/>
              </a:rPr>
              <a:t> = &amp;</a:t>
            </a:r>
            <a:r>
              <a:rPr lang="en-US" sz="1400" dirty="0">
                <a:solidFill>
                  <a:srgbClr val="FF0000"/>
                </a:solidFill>
                <a:latin typeface="Courier New"/>
                <a:cs typeface="Courier New"/>
              </a:rPr>
              <a:t>buf</a:t>
            </a:r>
            <a:r>
              <a:rPr lang="en-US" sz="1400" dirty="0">
                <a:latin typeface="Courier New"/>
                <a:cs typeface="Courier New"/>
              </a:rPr>
              <a:t>[0];</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bufp1</a:t>
            </a:r>
            <a:r>
              <a:rPr lang="en-US" sz="1400" dirty="0">
                <a:latin typeface="Courier New"/>
                <a:cs typeface="Courier New"/>
              </a:rPr>
              <a:t>;</a:t>
            </a:r>
          </a:p>
          <a:p>
            <a:pPr>
              <a:lnSpc>
                <a:spcPct val="100000"/>
              </a:lnSpc>
              <a:spcBef>
                <a:spcPts val="0"/>
              </a:spcBef>
              <a:buNone/>
            </a:pPr>
            <a:endParaRPr lang="en-US" sz="1400" dirty="0">
              <a:solidFill>
                <a:srgbClr val="F7F5CD"/>
              </a:solidFill>
              <a:latin typeface="Courier New"/>
              <a:cs typeface="Courier New"/>
            </a:endParaRPr>
          </a:p>
          <a:p>
            <a:pPr>
              <a:lnSpc>
                <a:spcPct val="100000"/>
              </a:lnSpc>
              <a:spcBef>
                <a:spcPts val="0"/>
              </a:spcBef>
              <a:buNone/>
            </a:pPr>
            <a:r>
              <a:rPr lang="en-US" sz="1400" dirty="0">
                <a:latin typeface="Courier New"/>
                <a:cs typeface="Courier New"/>
              </a:rPr>
              <a:t>void </a:t>
            </a:r>
            <a:r>
              <a:rPr lang="en-US" sz="1400" dirty="0">
                <a:solidFill>
                  <a:srgbClr val="FF0000"/>
                </a:solidFill>
                <a:latin typeface="Courier New"/>
                <a:cs typeface="Courier New"/>
              </a:rPr>
              <a:t>swap</a:t>
            </a:r>
            <a:r>
              <a:rPr lang="en-US" sz="1400" dirty="0">
                <a:latin typeface="Courier New"/>
                <a:cs typeface="Courier New"/>
              </a:rPr>
              <a:t>()</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temp;</a:t>
            </a:r>
          </a:p>
          <a:p>
            <a:pPr>
              <a:lnSpc>
                <a:spcPct val="100000"/>
              </a:lnSpc>
              <a:spcBef>
                <a:spcPts val="0"/>
              </a:spcBef>
              <a:buNone/>
            </a:pPr>
            <a:endParaRPr lang="en-US" sz="1400" dirty="0">
              <a:latin typeface="Courier New"/>
              <a:cs typeface="Courier New"/>
            </a:endParaRPr>
          </a:p>
          <a:p>
            <a:pPr>
              <a:lnSpc>
                <a:spcPct val="100000"/>
              </a:lnSpc>
              <a:spcBef>
                <a:spcPts val="0"/>
              </a:spcBef>
              <a:buNone/>
            </a:pPr>
            <a:r>
              <a:rPr lang="en-US" sz="1400" dirty="0">
                <a:latin typeface="Courier New"/>
                <a:cs typeface="Courier New"/>
              </a:rPr>
              <a:t>  bufp1 = &amp;buf[1];</a:t>
            </a:r>
          </a:p>
          <a:p>
            <a:pPr>
              <a:lnSpc>
                <a:spcPct val="100000"/>
              </a:lnSpc>
              <a:spcBef>
                <a:spcPts val="0"/>
              </a:spcBef>
              <a:buNone/>
            </a:pPr>
            <a:r>
              <a:rPr lang="en-US" sz="1400" dirty="0">
                <a:latin typeface="Courier New"/>
                <a:cs typeface="Courier New"/>
              </a:rPr>
              <a:t>  temp = *bufp0;</a:t>
            </a:r>
          </a:p>
          <a:p>
            <a:pPr>
              <a:lnSpc>
                <a:spcPct val="100000"/>
              </a:lnSpc>
              <a:spcBef>
                <a:spcPts val="0"/>
              </a:spcBef>
              <a:buNone/>
            </a:pPr>
            <a:r>
              <a:rPr lang="en-US" sz="1400" dirty="0">
                <a:latin typeface="Courier New"/>
                <a:cs typeface="Courier New"/>
              </a:rPr>
              <a:t>  *bufp0 = *bufp1;</a:t>
            </a:r>
          </a:p>
          <a:p>
            <a:pPr>
              <a:lnSpc>
                <a:spcPct val="100000"/>
              </a:lnSpc>
              <a:spcBef>
                <a:spcPts val="0"/>
              </a:spcBef>
              <a:buNone/>
            </a:pPr>
            <a:r>
              <a:rPr lang="en-US" sz="1400" dirty="0">
                <a:latin typeface="Courier New"/>
                <a:cs typeface="Courier New"/>
              </a:rPr>
              <a:t>  *bufp1 = temp;</a:t>
            </a:r>
          </a:p>
          <a:p>
            <a:pPr>
              <a:lnSpc>
                <a:spcPct val="100000"/>
              </a:lnSpc>
              <a:spcBef>
                <a:spcPts val="0"/>
              </a:spcBef>
              <a:buNone/>
            </a:pPr>
            <a:r>
              <a:rPr lang="en-US" sz="1400" dirty="0">
                <a:latin typeface="Courier New"/>
                <a:cs typeface="Courier New"/>
              </a:rPr>
              <a:t>}</a:t>
            </a:r>
          </a:p>
        </p:txBody>
      </p:sp>
      <p:sp>
        <p:nvSpPr>
          <p:cNvPr id="6" name="Rectangle 1"/>
          <p:cNvSpPr>
            <a:spLocks noChangeArrowheads="1"/>
          </p:cNvSpPr>
          <p:nvPr/>
        </p:nvSpPr>
        <p:spPr bwMode="auto">
          <a:xfrm>
            <a:off x="4902200" y="1735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503982" y="2299168"/>
            <a:ext cx="5987391" cy="1341091"/>
          </a:xfrm>
          <a:prstGeom prst="rect">
            <a:avLst/>
          </a:prstGeom>
        </p:spPr>
      </p:pic>
      <p:sp>
        <p:nvSpPr>
          <p:cNvPr id="18" name="圆角矩形标注 17"/>
          <p:cNvSpPr/>
          <p:nvPr/>
        </p:nvSpPr>
        <p:spPr bwMode="auto">
          <a:xfrm>
            <a:off x="5663952" y="3695244"/>
            <a:ext cx="943744" cy="340200"/>
          </a:xfrm>
          <a:prstGeom prst="wedgeRoundRectCallout">
            <a:avLst>
              <a:gd name="adj1" fmla="val -123725"/>
              <a:gd name="adj2" fmla="val -72696"/>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en-US" altLang="zh-CN" sz="1600" dirty="0">
                <a:solidFill>
                  <a:srgbClr val="990000"/>
                </a:solidFill>
                <a:latin typeface="Calibri" pitchFamily="34" charset="0"/>
              </a:rPr>
              <a:t>External</a:t>
            </a:r>
            <a:endParaRPr kumimoji="0" lang="zh-CN" altLang="en-US" sz="16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19" name="Rectangle 3"/>
          <p:cNvSpPr>
            <a:spLocks noChangeArrowheads="1"/>
          </p:cNvSpPr>
          <p:nvPr/>
        </p:nvSpPr>
        <p:spPr bwMode="auto">
          <a:xfrm>
            <a:off x="6139574" y="821611"/>
            <a:ext cx="2332690" cy="2031325"/>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altLang="zh-CN" sz="1400" dirty="0">
                <a:latin typeface="Courier New"/>
                <a:cs typeface="Courier New"/>
              </a:rPr>
              <a:t>void swap();</a:t>
            </a:r>
          </a:p>
          <a:p>
            <a:pPr>
              <a:lnSpc>
                <a:spcPct val="100000"/>
              </a:lnSpc>
              <a:spcBef>
                <a:spcPts val="0"/>
              </a:spcBef>
              <a:buNone/>
            </a:pPr>
            <a:endParaRPr lang="en-US" altLang="zh-CN" sz="1400" dirty="0">
              <a:latin typeface="Courier New"/>
              <a:cs typeface="Courier New"/>
            </a:endParaRP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a:t>
            </a:r>
            <a:r>
              <a:rPr lang="en-US" sz="1400" dirty="0">
                <a:latin typeface="Courier New"/>
                <a:cs typeface="Courier New"/>
              </a:rPr>
              <a:t>[2] = {1, 2};</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main</a:t>
            </a:r>
            <a:r>
              <a:rPr lang="en-US" sz="1400" dirty="0">
                <a:latin typeface="Courier New"/>
                <a:cs typeface="Courier New"/>
              </a:rPr>
              <a:t>() </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a:solidFill>
                  <a:srgbClr val="FF0000"/>
                </a:solidFill>
                <a:latin typeface="Courier New"/>
                <a:cs typeface="Courier New"/>
              </a:rPr>
              <a:t>swap</a:t>
            </a:r>
            <a:r>
              <a:rPr lang="en-US" sz="1400" dirty="0">
                <a:latin typeface="Courier New"/>
                <a:cs typeface="Courier New"/>
              </a:rPr>
              <a:t>();</a:t>
            </a:r>
          </a:p>
          <a:p>
            <a:pPr>
              <a:lnSpc>
                <a:spcPct val="100000"/>
              </a:lnSpc>
              <a:spcBef>
                <a:spcPts val="0"/>
              </a:spcBef>
              <a:buNone/>
            </a:pPr>
            <a:r>
              <a:rPr lang="en-US" sz="1400" dirty="0">
                <a:latin typeface="Courier New"/>
                <a:cs typeface="Courier New"/>
              </a:rPr>
              <a:t>  return 0;</a:t>
            </a:r>
          </a:p>
          <a:p>
            <a:pPr>
              <a:lnSpc>
                <a:spcPct val="100000"/>
              </a:lnSpc>
              <a:spcBef>
                <a:spcPts val="0"/>
              </a:spcBef>
              <a:buNone/>
            </a:pPr>
            <a:r>
              <a:rPr lang="en-US" sz="1400" dirty="0">
                <a:latin typeface="Courier New"/>
                <a:cs typeface="Courier New"/>
              </a:rPr>
              <a:t>} </a:t>
            </a:r>
          </a:p>
        </p:txBody>
      </p:sp>
      <p:pic>
        <p:nvPicPr>
          <p:cNvPr id="5" name="图片 4"/>
          <p:cNvPicPr>
            <a:picLocks noChangeAspect="1"/>
          </p:cNvPicPr>
          <p:nvPr/>
        </p:nvPicPr>
        <p:blipFill>
          <a:blip r:embed="rId4"/>
          <a:stretch>
            <a:fillRect/>
          </a:stretch>
        </p:blipFill>
        <p:spPr>
          <a:xfrm>
            <a:off x="503982" y="4495608"/>
            <a:ext cx="5959639" cy="1634945"/>
          </a:xfrm>
          <a:prstGeom prst="rect">
            <a:avLst/>
          </a:prstGeom>
        </p:spPr>
      </p:pic>
      <p:sp>
        <p:nvSpPr>
          <p:cNvPr id="7" name="矩形 6"/>
          <p:cNvSpPr/>
          <p:nvPr/>
        </p:nvSpPr>
        <p:spPr>
          <a:xfrm>
            <a:off x="657124" y="1316128"/>
            <a:ext cx="3671198" cy="327782"/>
          </a:xfrm>
          <a:prstGeom prst="rect">
            <a:avLst/>
          </a:prstGeom>
        </p:spPr>
        <p:txBody>
          <a:bodyPr wrap="none">
            <a:spAutoFit/>
          </a:bodyPr>
          <a:lstStyle/>
          <a:p>
            <a:pPr>
              <a:buNone/>
            </a:pPr>
            <a:r>
              <a:rPr lang="zh-CN" altLang="en-US" dirty="0">
                <a:solidFill>
                  <a:srgbClr val="FF0000"/>
                </a:solidFill>
              </a:rPr>
              <a:t>链接器内部使用的局部符号未显示</a:t>
            </a:r>
          </a:p>
        </p:txBody>
      </p:sp>
      <p:sp>
        <p:nvSpPr>
          <p:cNvPr id="21" name="圆角矩形标注 20"/>
          <p:cNvSpPr/>
          <p:nvPr/>
        </p:nvSpPr>
        <p:spPr bwMode="auto">
          <a:xfrm>
            <a:off x="5119980" y="6203841"/>
            <a:ext cx="2552950" cy="517751"/>
          </a:xfrm>
          <a:prstGeom prst="wedgeRoundRectCallout">
            <a:avLst>
              <a:gd name="adj1" fmla="val -60133"/>
              <a:gd name="adj2" fmla="val -184981"/>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None/>
            </a:pPr>
            <a:r>
              <a:rPr lang="en-US" altLang="zh-CN" sz="1600" dirty="0">
                <a:solidFill>
                  <a:srgbClr val="990000"/>
                </a:solidFill>
                <a:latin typeface="Calibri" pitchFamily="34" charset="0"/>
              </a:rPr>
              <a:t>COMMON: </a:t>
            </a:r>
            <a:r>
              <a:rPr lang="zh-CN" altLang="en-US" sz="1600" dirty="0">
                <a:solidFill>
                  <a:srgbClr val="990000"/>
                </a:solidFill>
                <a:latin typeface="Calibri" pitchFamily="34" charset="0"/>
              </a:rPr>
              <a:t>还未被分配位置的未初始化的数据目标</a:t>
            </a:r>
          </a:p>
        </p:txBody>
      </p:sp>
      <p:sp>
        <p:nvSpPr>
          <p:cNvPr id="22" name="圆角矩形标注 21"/>
          <p:cNvSpPr/>
          <p:nvPr/>
        </p:nvSpPr>
        <p:spPr bwMode="auto">
          <a:xfrm>
            <a:off x="1775520" y="6250517"/>
            <a:ext cx="1131027" cy="340200"/>
          </a:xfrm>
          <a:prstGeom prst="wedgeRoundRectCallout">
            <a:avLst>
              <a:gd name="adj1" fmla="val -2982"/>
              <a:gd name="adj2" fmla="val -264940"/>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en-US" altLang="zh-CN" sz="1600" dirty="0">
                <a:solidFill>
                  <a:srgbClr val="C00000"/>
                </a:solidFill>
                <a:latin typeface="Gill Sans" charset="0"/>
                <a:ea typeface="ヒラギノ角ゴ ProN W3" charset="0"/>
                <a:cs typeface="ヒラギノ角ゴ ProN W3" charset="0"/>
                <a:sym typeface="Gill Sans" charset="0"/>
              </a:rPr>
              <a:t>min size</a:t>
            </a:r>
            <a:endParaRPr kumimoji="0" lang="zh-CN" altLang="en-US" sz="1600" b="1" i="0" u="none" strike="noStrike" cap="none" normalizeH="0" baseline="0" dirty="0">
              <a:ln>
                <a:noFill/>
              </a:ln>
              <a:solidFill>
                <a:srgbClr val="C00000"/>
              </a:solidFill>
              <a:effectLst/>
              <a:latin typeface="Gill Sans" charset="0"/>
              <a:ea typeface="ヒラギノ角ゴ ProN W3" charset="0"/>
              <a:cs typeface="ヒラギノ角ゴ ProN W3" charset="0"/>
              <a:sym typeface="Gill Sans" charset="0"/>
            </a:endParaRPr>
          </a:p>
        </p:txBody>
      </p:sp>
      <p:sp>
        <p:nvSpPr>
          <p:cNvPr id="25" name="圆角矩形标注 24"/>
          <p:cNvSpPr/>
          <p:nvPr/>
        </p:nvSpPr>
        <p:spPr bwMode="auto">
          <a:xfrm>
            <a:off x="662078" y="6262445"/>
            <a:ext cx="754482" cy="340200"/>
          </a:xfrm>
          <a:prstGeom prst="wedgeRoundRectCallout">
            <a:avLst>
              <a:gd name="adj1" fmla="val 48878"/>
              <a:gd name="adj2" fmla="val -262756"/>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en-US" altLang="zh-CN" sz="1600" dirty="0">
                <a:solidFill>
                  <a:srgbClr val="990000"/>
                </a:solidFill>
                <a:latin typeface="Calibri" pitchFamily="34" charset="0"/>
              </a:rPr>
              <a:t>align</a:t>
            </a:r>
            <a:endParaRPr kumimoji="0" lang="zh-CN" altLang="en-US" sz="16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6" name="圆角矩形标注 25"/>
          <p:cNvSpPr/>
          <p:nvPr/>
        </p:nvSpPr>
        <p:spPr bwMode="auto">
          <a:xfrm>
            <a:off x="6189109" y="5009295"/>
            <a:ext cx="1131027" cy="340200"/>
          </a:xfrm>
          <a:prstGeom prst="wedgeRoundRectCallout">
            <a:avLst>
              <a:gd name="adj1" fmla="val -98947"/>
              <a:gd name="adj2" fmla="val -90122"/>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kumimoji="0" lang="en-US" altLang="zh-CN" sz="1600" b="1" i="0" u="none" strike="noStrike" cap="none" normalizeH="0" baseline="0" dirty="0">
                <a:ln>
                  <a:noFill/>
                </a:ln>
                <a:solidFill>
                  <a:srgbClr val="C00000"/>
                </a:solidFill>
                <a:effectLst/>
                <a:latin typeface="Gill Sans" charset="0"/>
                <a:ea typeface="ヒラギノ角ゴ ProN W3" charset="0"/>
                <a:cs typeface="ヒラギノ角ゴ ProN W3" charset="0"/>
                <a:sym typeface="Gill Sans" charset="0"/>
              </a:rPr>
              <a:t>if static?</a:t>
            </a:r>
            <a:endParaRPr kumimoji="0" lang="zh-CN" altLang="en-US" sz="1600" b="1" i="0" u="none" strike="noStrike" cap="none" normalizeH="0" baseline="0" dirty="0">
              <a:ln>
                <a:noFill/>
              </a:ln>
              <a:solidFill>
                <a:srgbClr val="C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370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7" grpId="0"/>
      <p:bldP spid="21" grpId="0" animBg="1"/>
      <p:bldP spid="22"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966618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什么是链接？</a:t>
            </a:r>
          </a:p>
        </p:txBody>
      </p:sp>
      <p:sp>
        <p:nvSpPr>
          <p:cNvPr id="126979" name="Rectangle 3"/>
          <p:cNvSpPr>
            <a:spLocks noGrp="1" noChangeArrowheads="1"/>
          </p:cNvSpPr>
          <p:nvPr>
            <p:ph type="body" sz="half" idx="4294967295"/>
          </p:nvPr>
        </p:nvSpPr>
        <p:spPr>
          <a:xfrm>
            <a:off x="360040" y="1007992"/>
            <a:ext cx="11496600" cy="5445344"/>
          </a:xfrm>
        </p:spPr>
        <p:txBody>
          <a:bodyPr>
            <a:noAutofit/>
          </a:bodyPr>
          <a:lstStyle/>
          <a:p>
            <a:r>
              <a:rPr lang="zh-CN" altLang="en-US" sz="2400" dirty="0"/>
              <a:t> 链接</a:t>
            </a:r>
            <a:endParaRPr lang="zh-CN" altLang="en-US" sz="2000" dirty="0"/>
          </a:p>
          <a:p>
            <a:pPr lvl="1"/>
            <a:r>
              <a:rPr lang="zh-CN" altLang="en-US" sz="2000" dirty="0"/>
              <a:t>  是将各种代码和数据片段收集并组合成为一个单一文件的过程，</a:t>
            </a:r>
            <a:endParaRPr lang="en-US" altLang="zh-CN" sz="2000" dirty="0"/>
          </a:p>
          <a:p>
            <a:pPr marL="644128" lvl="2" indent="0">
              <a:buNone/>
            </a:pPr>
            <a:r>
              <a:rPr lang="en-US" altLang="zh-CN" sz="2000" dirty="0"/>
              <a:t> </a:t>
            </a:r>
            <a:r>
              <a:rPr lang="zh-CN" altLang="en-US" sz="2000" dirty="0"/>
              <a:t>这个文件可被加载（复制）到内存并执行</a:t>
            </a:r>
            <a:endParaRPr lang="en-US" altLang="zh-CN" sz="2000" dirty="0"/>
          </a:p>
          <a:p>
            <a:pPr marL="644128" lvl="2" indent="0">
              <a:buNone/>
            </a:pPr>
            <a:endParaRPr lang="en-US" altLang="zh-CN" sz="2000" dirty="0"/>
          </a:p>
          <a:p>
            <a:pPr lvl="0"/>
            <a:r>
              <a:rPr lang="zh-CN" altLang="en-US" sz="2400" dirty="0"/>
              <a:t> 链接可在不同阶段进行</a:t>
            </a:r>
          </a:p>
          <a:p>
            <a:pPr lvl="1"/>
            <a:r>
              <a:rPr lang="zh-CN" altLang="en-US" sz="2000" dirty="0"/>
              <a:t>  静态链接：编译时</a:t>
            </a:r>
            <a:endParaRPr lang="en-US" altLang="zh-CN" sz="2000" dirty="0"/>
          </a:p>
          <a:p>
            <a:pPr lvl="1"/>
            <a:r>
              <a:rPr lang="zh-CN" altLang="en-US" sz="2000" dirty="0"/>
              <a:t>  动态链接：加载时、运行时</a:t>
            </a:r>
            <a:endParaRPr lang="en-US" altLang="zh-CN" sz="2000" dirty="0"/>
          </a:p>
          <a:p>
            <a:pPr lvl="1"/>
            <a:endParaRPr lang="en-US" altLang="zh-CN" sz="2000" dirty="0"/>
          </a:p>
          <a:p>
            <a:r>
              <a:rPr lang="zh-CN" altLang="en-US" sz="2400" dirty="0"/>
              <a:t> 链接的作用</a:t>
            </a:r>
          </a:p>
          <a:p>
            <a:pPr lvl="1"/>
            <a:r>
              <a:rPr lang="zh-CN" altLang="en-US" sz="2000" dirty="0"/>
              <a:t>  加速编译，使得分离编译 </a:t>
            </a:r>
            <a:r>
              <a:rPr lang="en-US" altLang="zh-CN" sz="2000" dirty="0"/>
              <a:t>(separate compilation) </a:t>
            </a:r>
            <a:r>
              <a:rPr lang="zh-CN" altLang="en-US" sz="2000" dirty="0"/>
              <a:t>成为可能</a:t>
            </a:r>
            <a:endParaRPr lang="en-US" altLang="zh-CN" sz="2000" dirty="0"/>
          </a:p>
          <a:p>
            <a:pPr marL="355998" lvl="1" indent="0">
              <a:buNone/>
            </a:pPr>
            <a:r>
              <a:rPr lang="zh-CN" altLang="en-US" sz="2000" dirty="0"/>
              <a:t>  </a:t>
            </a:r>
            <a:r>
              <a:rPr lang="zh-CN" altLang="en-US" sz="2000" dirty="0" smtClean="0"/>
              <a:t>   多</a:t>
            </a:r>
            <a:r>
              <a:rPr lang="zh-CN" altLang="en-US" sz="2000" dirty="0"/>
              <a:t>人协作，可以把一个大型的应用程序分解为更小、更好管理的模块，可以独立地修改和编译这些</a:t>
            </a:r>
            <a:r>
              <a:rPr lang="zh-CN" altLang="en-US" sz="2000" dirty="0" smtClean="0"/>
              <a:t>模块。</a:t>
            </a:r>
            <a:endParaRPr lang="zh-CN" altLang="en-US" sz="2000" dirty="0"/>
          </a:p>
        </p:txBody>
      </p:sp>
    </p:spTree>
    <p:extLst>
      <p:ext uri="{BB962C8B-B14F-4D97-AF65-F5344CB8AC3E}">
        <p14:creationId xmlns:p14="http://schemas.microsoft.com/office/powerpoint/2010/main" val="2170932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a:t>
            </a:r>
            <a:r>
              <a:rPr lang="zh-CN" altLang="en-US" sz="2400" dirty="0">
                <a:latin typeface="+mn-lt"/>
              </a:rPr>
              <a:t>解析</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764704"/>
            <a:ext cx="11496600" cy="5976664"/>
          </a:xfrm>
        </p:spPr>
        <p:txBody>
          <a:bodyPr>
            <a:normAutofit lnSpcReduction="10000"/>
          </a:bodyPr>
          <a:lstStyle/>
          <a:p>
            <a:pPr>
              <a:lnSpc>
                <a:spcPct val="150000"/>
              </a:lnSpc>
            </a:pPr>
            <a:r>
              <a:rPr lang="en-US" altLang="zh-CN" sz="2000" dirty="0"/>
              <a:t> </a:t>
            </a:r>
            <a:r>
              <a:rPr lang="zh-CN" altLang="en-US" sz="2000" dirty="0"/>
              <a:t>将每个</a:t>
            </a:r>
            <a:r>
              <a:rPr lang="zh-CN" altLang="en-US" sz="2000" dirty="0">
                <a:solidFill>
                  <a:srgbClr val="FF0000"/>
                </a:solidFill>
              </a:rPr>
              <a:t>引用</a:t>
            </a:r>
            <a:r>
              <a:rPr lang="zh-CN" altLang="en-US" sz="2000" dirty="0"/>
              <a:t>与输入的可重定位目标文件的符号表中的一个</a:t>
            </a:r>
            <a:r>
              <a:rPr lang="zh-CN" altLang="en-US" sz="2000" dirty="0">
                <a:solidFill>
                  <a:srgbClr val="FF0000"/>
                </a:solidFill>
              </a:rPr>
              <a:t>符号定义</a:t>
            </a:r>
            <a:r>
              <a:rPr lang="zh-CN" altLang="en-US" sz="2000" dirty="0"/>
              <a:t>关联起来</a:t>
            </a:r>
            <a:endParaRPr lang="zh-CN" altLang="en-US" dirty="0"/>
          </a:p>
          <a:p>
            <a:pPr marL="355998" lvl="1" indent="0">
              <a:lnSpc>
                <a:spcPct val="150000"/>
              </a:lnSpc>
              <a:buNone/>
            </a:pPr>
            <a:endParaRPr lang="en-US" altLang="zh-CN" dirty="0"/>
          </a:p>
          <a:p>
            <a:pPr lvl="0">
              <a:lnSpc>
                <a:spcPct val="150000"/>
              </a:lnSpc>
            </a:pPr>
            <a:r>
              <a:rPr lang="en-US" altLang="zh-CN" sz="2000" dirty="0">
                <a:solidFill>
                  <a:srgbClr val="000000"/>
                </a:solidFill>
              </a:rPr>
              <a:t> </a:t>
            </a:r>
            <a:r>
              <a:rPr lang="zh-CN" altLang="en-US" sz="2000" dirty="0">
                <a:solidFill>
                  <a:srgbClr val="000000"/>
                </a:solidFill>
              </a:rPr>
              <a:t>局部符号</a:t>
            </a:r>
            <a:endParaRPr lang="zh-CN" altLang="en-US" dirty="0">
              <a:solidFill>
                <a:srgbClr val="000000"/>
              </a:solidFill>
            </a:endParaRPr>
          </a:p>
          <a:p>
            <a:pPr lvl="1">
              <a:lnSpc>
                <a:spcPct val="150000"/>
              </a:lnSpc>
            </a:pPr>
            <a:r>
              <a:rPr lang="zh-CN" altLang="en-US" b="0" dirty="0"/>
              <a:t> 在相同模块中定义和引用</a:t>
            </a:r>
            <a:endParaRPr lang="en-US" altLang="zh-CN" b="0" dirty="0"/>
          </a:p>
          <a:p>
            <a:pPr lvl="1">
              <a:lnSpc>
                <a:spcPct val="150000"/>
              </a:lnSpc>
            </a:pPr>
            <a:r>
              <a:rPr lang="zh-CN" altLang="en-US" b="0" dirty="0"/>
              <a:t> 编译器只允许每个模块中每个局部符号有一个定义</a:t>
            </a:r>
            <a:endParaRPr lang="en-US" altLang="zh-CN" b="0" dirty="0"/>
          </a:p>
          <a:p>
            <a:pPr lvl="1">
              <a:lnSpc>
                <a:spcPct val="150000"/>
              </a:lnSpc>
            </a:pPr>
            <a:r>
              <a:rPr lang="zh-CN" altLang="en-US" b="0" dirty="0"/>
              <a:t> 其解析简单明了</a:t>
            </a:r>
            <a:endParaRPr lang="en-US" altLang="zh-CN" b="0" dirty="0"/>
          </a:p>
          <a:p>
            <a:pPr lvl="1">
              <a:lnSpc>
                <a:spcPct val="150000"/>
              </a:lnSpc>
            </a:pPr>
            <a:endParaRPr lang="en-US" altLang="zh-CN" dirty="0"/>
          </a:p>
          <a:p>
            <a:pPr>
              <a:lnSpc>
                <a:spcPct val="150000"/>
              </a:lnSpc>
            </a:pPr>
            <a:r>
              <a:rPr lang="en-US" altLang="zh-CN" sz="2000" dirty="0"/>
              <a:t> </a:t>
            </a:r>
            <a:r>
              <a:rPr lang="zh-CN" altLang="en-US" sz="2000" dirty="0"/>
              <a:t>全局符号</a:t>
            </a:r>
            <a:endParaRPr lang="zh-CN" altLang="en-US" dirty="0"/>
          </a:p>
          <a:p>
            <a:pPr lvl="1">
              <a:lnSpc>
                <a:spcPct val="150000"/>
              </a:lnSpc>
            </a:pPr>
            <a:r>
              <a:rPr lang="zh-CN" altLang="en-US" dirty="0"/>
              <a:t> </a:t>
            </a:r>
            <a:r>
              <a:rPr lang="zh-CN" altLang="en-US" b="0" dirty="0"/>
              <a:t>符号在当前模块中无定义：</a:t>
            </a:r>
            <a:endParaRPr lang="en-US" altLang="zh-CN" b="0" dirty="0"/>
          </a:p>
          <a:p>
            <a:pPr lvl="2">
              <a:lnSpc>
                <a:spcPct val="150000"/>
              </a:lnSpc>
              <a:spcAft>
                <a:spcPts val="600"/>
              </a:spcAft>
            </a:pPr>
            <a:r>
              <a:rPr lang="zh-CN" altLang="en-US" sz="1600" b="0" dirty="0"/>
              <a:t> 编译器会假设该符号是在其他某个模块中定义的，生成一个链接器符号表条目，并把它交给链接器处理</a:t>
            </a:r>
            <a:endParaRPr lang="en-US" altLang="zh-CN" sz="1600" b="0" dirty="0"/>
          </a:p>
          <a:p>
            <a:pPr lvl="1">
              <a:lnSpc>
                <a:spcPct val="150000"/>
              </a:lnSpc>
            </a:pPr>
            <a:r>
              <a:rPr lang="en-US" altLang="zh-CN" b="0" dirty="0"/>
              <a:t> </a:t>
            </a:r>
            <a:r>
              <a:rPr lang="zh-CN" altLang="en-US" b="0" dirty="0"/>
              <a:t>如果链接器在它的任何输入模块中都找不到这个被引用符号的定义：</a:t>
            </a:r>
            <a:endParaRPr lang="en-US" altLang="zh-CN" b="0" dirty="0"/>
          </a:p>
          <a:p>
            <a:pPr lvl="2">
              <a:lnSpc>
                <a:spcPct val="150000"/>
              </a:lnSpc>
              <a:spcAft>
                <a:spcPts val="600"/>
              </a:spcAft>
            </a:pPr>
            <a:r>
              <a:rPr lang="zh-CN" altLang="en-US" b="0" dirty="0"/>
              <a:t> </a:t>
            </a:r>
            <a:r>
              <a:rPr lang="zh-CN" altLang="en-US" sz="1600" b="0" dirty="0"/>
              <a:t>输出一条错误信息并终止</a:t>
            </a:r>
            <a:endParaRPr lang="en-US" altLang="zh-CN" b="0" dirty="0"/>
          </a:p>
          <a:p>
            <a:pPr lvl="1">
              <a:lnSpc>
                <a:spcPct val="150000"/>
              </a:lnSpc>
            </a:pPr>
            <a:r>
              <a:rPr lang="zh-CN" altLang="en-US" b="0" dirty="0"/>
              <a:t> 还有一种情况：多个目标文件可能会定义相同名字的全局符号</a:t>
            </a:r>
            <a:endParaRPr lang="en-US" altLang="zh-CN" b="0" dirty="0"/>
          </a:p>
          <a:p>
            <a:pPr lvl="1">
              <a:lnSpc>
                <a:spcPct val="150000"/>
              </a:lnSpc>
            </a:pPr>
            <a:r>
              <a:rPr lang="zh-CN" altLang="en-US" b="0" dirty="0"/>
              <a:t> 其解析很棘手，</a:t>
            </a:r>
            <a:r>
              <a:rPr lang="en-US" altLang="zh-CN" b="0" dirty="0"/>
              <a:t>Linux </a:t>
            </a:r>
            <a:r>
              <a:rPr lang="zh-CN" altLang="en-US" b="0" dirty="0"/>
              <a:t>系统采用的方法涉及编译器、汇编器和链接器之间的协作</a:t>
            </a:r>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多重定义全局符号的解析</a:t>
            </a:r>
          </a:p>
        </p:txBody>
      </p:sp>
      <p:sp>
        <p:nvSpPr>
          <p:cNvPr id="4" name="Rectangle 2"/>
          <p:cNvSpPr txBox="1">
            <a:spLocks noChangeArrowheads="1"/>
          </p:cNvSpPr>
          <p:nvPr/>
        </p:nvSpPr>
        <p:spPr>
          <a:xfrm>
            <a:off x="455613" y="1052736"/>
            <a:ext cx="8307387" cy="1842864"/>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t> </a:t>
            </a:r>
            <a:r>
              <a:rPr lang="zh-CN" altLang="en-US" sz="2400" dirty="0">
                <a:solidFill>
                  <a:srgbClr val="FF0000"/>
                </a:solidFill>
              </a:rPr>
              <a:t>全局符号</a:t>
            </a:r>
            <a:r>
              <a:rPr lang="zh-CN" altLang="en-US" sz="2400" dirty="0"/>
              <a:t>分为强符号和弱符号</a:t>
            </a:r>
            <a:endParaRPr lang="en-GB" sz="2400" dirty="0"/>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强符号：</a:t>
            </a:r>
            <a:r>
              <a:rPr lang="zh-CN" altLang="en-US" sz="2000" dirty="0">
                <a:solidFill>
                  <a:srgbClr val="FF0000"/>
                </a:solidFill>
              </a:rPr>
              <a:t>函数</a:t>
            </a:r>
            <a:r>
              <a:rPr lang="zh-CN" altLang="en-US" sz="2000" dirty="0"/>
              <a:t>和</a:t>
            </a:r>
            <a:r>
              <a:rPr lang="zh-CN" altLang="en-US" sz="2000" dirty="0">
                <a:solidFill>
                  <a:srgbClr val="FF0000"/>
                </a:solidFill>
              </a:rPr>
              <a:t>已初始化</a:t>
            </a:r>
            <a:r>
              <a:rPr lang="zh-CN" altLang="en-US" sz="2000" dirty="0"/>
              <a:t>的全局变量</a:t>
            </a:r>
            <a:endParaRPr lang="en-GB" sz="2000" dirty="0"/>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i="1" dirty="0">
                <a:solidFill>
                  <a:srgbClr val="C00000"/>
                </a:solidFill>
              </a:rPr>
              <a:t> </a:t>
            </a:r>
            <a:r>
              <a:rPr lang="zh-CN" altLang="en-US" sz="2000" dirty="0"/>
              <a:t>弱符号：</a:t>
            </a:r>
            <a:r>
              <a:rPr lang="zh-CN" altLang="en-US" sz="2000" dirty="0">
                <a:solidFill>
                  <a:srgbClr val="FF0000"/>
                </a:solidFill>
              </a:rPr>
              <a:t>未初始化</a:t>
            </a:r>
            <a:r>
              <a:rPr lang="zh-CN" altLang="en-US" sz="2000" dirty="0"/>
              <a:t>的</a:t>
            </a:r>
            <a:r>
              <a:rPr lang="zh-CN" altLang="en-US" sz="2000" dirty="0" smtClean="0"/>
              <a:t>全局变量</a:t>
            </a:r>
            <a:endParaRPr lang="en-US" altLang="zh-CN" sz="2000" dirty="0" smtClean="0"/>
          </a:p>
        </p:txBody>
      </p:sp>
      <p:sp>
        <p:nvSpPr>
          <p:cNvPr id="5" name="Rectangle 3"/>
          <p:cNvSpPr>
            <a:spLocks noChangeArrowheads="1"/>
          </p:cNvSpPr>
          <p:nvPr/>
        </p:nvSpPr>
        <p:spPr bwMode="auto">
          <a:xfrm>
            <a:off x="3708931" y="3366839"/>
            <a:ext cx="1720641" cy="1625702"/>
          </a:xfrm>
          <a:prstGeom prst="rect">
            <a:avLst/>
          </a:prstGeom>
          <a:solidFill>
            <a:srgbClr val="F6F5BD"/>
          </a:solidFill>
          <a:ln w="3240">
            <a:solidFill>
              <a:schemeClr val="tx1"/>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int</a:t>
            </a:r>
            <a:r>
              <a:rPr lang="en-GB" sz="2000" b="1" dirty="0">
                <a:latin typeface="Courier New" pitchFamily="49" charset="0"/>
                <a:ea typeface="msgothic" charset="0"/>
                <a:cs typeface="msgothic" charset="0"/>
              </a:rPr>
              <a:t> foo=5;</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b="1" dirty="0">
              <a:latin typeface="Courier New" pitchFamily="49" charset="0"/>
              <a:ea typeface="msgothic" charset="0"/>
              <a:cs typeface="msgothic" charset="0"/>
            </a:endParaRP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p1() {</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a:t>
            </a:r>
          </a:p>
        </p:txBody>
      </p:sp>
      <p:sp>
        <p:nvSpPr>
          <p:cNvPr id="6" name="Rectangle 4"/>
          <p:cNvSpPr>
            <a:spLocks noChangeArrowheads="1"/>
          </p:cNvSpPr>
          <p:nvPr/>
        </p:nvSpPr>
        <p:spPr bwMode="auto">
          <a:xfrm>
            <a:off x="6220356" y="3366839"/>
            <a:ext cx="1412864" cy="1625702"/>
          </a:xfrm>
          <a:prstGeom prst="rect">
            <a:avLst/>
          </a:prstGeom>
          <a:solidFill>
            <a:srgbClr val="F6F5BD"/>
          </a:solidFill>
          <a:ln w="3240">
            <a:solidFill>
              <a:schemeClr val="tx1"/>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int</a:t>
            </a:r>
            <a:r>
              <a:rPr lang="en-GB" sz="2000" b="1" dirty="0">
                <a:latin typeface="Courier New" pitchFamily="49" charset="0"/>
                <a:ea typeface="msgothic" charset="0"/>
                <a:cs typeface="msgothic" charset="0"/>
              </a:rPr>
              <a:t> foo;</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b="1" dirty="0">
              <a:latin typeface="Courier New" pitchFamily="49" charset="0"/>
              <a:ea typeface="msgothic" charset="0"/>
              <a:cs typeface="msgothic" charset="0"/>
            </a:endParaRP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p2() {</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a:t>
            </a:r>
          </a:p>
        </p:txBody>
      </p:sp>
      <p:sp>
        <p:nvSpPr>
          <p:cNvPr id="7" name="Rectangle 5"/>
          <p:cNvSpPr>
            <a:spLocks noChangeArrowheads="1"/>
          </p:cNvSpPr>
          <p:nvPr/>
        </p:nvSpPr>
        <p:spPr bwMode="auto">
          <a:xfrm>
            <a:off x="3700994" y="2996952"/>
            <a:ext cx="797311" cy="388441"/>
          </a:xfrm>
          <a:prstGeom prst="rect">
            <a:avLst/>
          </a:prstGeom>
          <a:noFill/>
          <a:ln w="3240">
            <a:solidFill>
              <a:srgbClr val="FFFFFF"/>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a:solidFill>
                  <a:srgbClr val="000000"/>
                </a:solidFill>
                <a:latin typeface="Courier New" pitchFamily="49" charset="0"/>
                <a:ea typeface="msgothic" charset="0"/>
                <a:cs typeface="msgothic" charset="0"/>
              </a:rPr>
              <a:t>p1.c</a:t>
            </a:r>
          </a:p>
        </p:txBody>
      </p:sp>
      <p:sp>
        <p:nvSpPr>
          <p:cNvPr id="8" name="Rectangle 6"/>
          <p:cNvSpPr>
            <a:spLocks noChangeArrowheads="1"/>
          </p:cNvSpPr>
          <p:nvPr/>
        </p:nvSpPr>
        <p:spPr bwMode="auto">
          <a:xfrm>
            <a:off x="6215594" y="2996952"/>
            <a:ext cx="797311" cy="383824"/>
          </a:xfrm>
          <a:prstGeom prst="rect">
            <a:avLst/>
          </a:prstGeom>
          <a:noFill/>
          <a:ln w="3240">
            <a:solidFill>
              <a:srgbClr val="FFFFFF"/>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a:solidFill>
                  <a:srgbClr val="000000"/>
                </a:solidFill>
                <a:latin typeface="Courier New" pitchFamily="49" charset="0"/>
                <a:ea typeface="msgothic" charset="0"/>
                <a:cs typeface="msgothic" charset="0"/>
              </a:rPr>
              <a:t>p2.c</a:t>
            </a:r>
          </a:p>
        </p:txBody>
      </p:sp>
      <p:sp>
        <p:nvSpPr>
          <p:cNvPr id="9" name="Text Box 7"/>
          <p:cNvSpPr txBox="1">
            <a:spLocks noChangeArrowheads="1"/>
          </p:cNvSpPr>
          <p:nvPr/>
        </p:nvSpPr>
        <p:spPr bwMode="auto">
          <a:xfrm>
            <a:off x="8624972" y="4184993"/>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0" name="Line 8"/>
          <p:cNvSpPr>
            <a:spLocks noChangeShapeType="1"/>
          </p:cNvSpPr>
          <p:nvPr/>
        </p:nvSpPr>
        <p:spPr bwMode="auto">
          <a:xfrm flipH="1">
            <a:off x="7710572" y="4365400"/>
            <a:ext cx="917575" cy="1588"/>
          </a:xfrm>
          <a:prstGeom prst="line">
            <a:avLst/>
          </a:prstGeom>
          <a:noFill/>
          <a:ln w="25560">
            <a:solidFill>
              <a:srgbClr val="990000"/>
            </a:solidFill>
            <a:miter lim="800000"/>
            <a:headEnd/>
            <a:tailEnd type="triangle" w="med" len="med"/>
          </a:ln>
          <a:effectLst/>
        </p:spPr>
        <p:txBody>
          <a:bodyPr/>
          <a:lstStyle/>
          <a:p>
            <a:pPr>
              <a:buNone/>
            </a:pPr>
            <a:endParaRPr lang="en-US" sz="2000">
              <a:solidFill>
                <a:srgbClr val="990000"/>
              </a:solidFill>
            </a:endParaRPr>
          </a:p>
        </p:txBody>
      </p:sp>
      <p:sp>
        <p:nvSpPr>
          <p:cNvPr id="11" name="Text Box 9"/>
          <p:cNvSpPr txBox="1">
            <a:spLocks noChangeArrowheads="1"/>
          </p:cNvSpPr>
          <p:nvPr/>
        </p:nvSpPr>
        <p:spPr bwMode="auto">
          <a:xfrm>
            <a:off x="8624972" y="3357314"/>
            <a:ext cx="750440"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weak</a:t>
            </a:r>
          </a:p>
        </p:txBody>
      </p:sp>
      <p:sp>
        <p:nvSpPr>
          <p:cNvPr id="12" name="Line 10"/>
          <p:cNvSpPr>
            <a:spLocks noChangeShapeType="1"/>
          </p:cNvSpPr>
          <p:nvPr/>
        </p:nvSpPr>
        <p:spPr bwMode="auto">
          <a:xfrm flipH="1">
            <a:off x="7707397" y="3544597"/>
            <a:ext cx="917575" cy="1588"/>
          </a:xfrm>
          <a:prstGeom prst="line">
            <a:avLst/>
          </a:prstGeom>
          <a:noFill/>
          <a:ln w="25560">
            <a:solidFill>
              <a:srgbClr val="990000"/>
            </a:solidFill>
            <a:miter lim="800000"/>
            <a:headEnd/>
            <a:tailEnd type="triangle" w="med" len="med"/>
          </a:ln>
          <a:effectLst/>
        </p:spPr>
        <p:txBody>
          <a:bodyPr/>
          <a:lstStyle/>
          <a:p>
            <a:pPr>
              <a:buNone/>
            </a:pPr>
            <a:endParaRPr lang="en-US" sz="2000">
              <a:solidFill>
                <a:srgbClr val="990000"/>
              </a:solidFill>
            </a:endParaRPr>
          </a:p>
        </p:txBody>
      </p:sp>
      <p:sp>
        <p:nvSpPr>
          <p:cNvPr id="13" name="Text Box 11"/>
          <p:cNvSpPr txBox="1">
            <a:spLocks noChangeArrowheads="1"/>
          </p:cNvSpPr>
          <p:nvPr/>
        </p:nvSpPr>
        <p:spPr bwMode="auto">
          <a:xfrm>
            <a:off x="1943631" y="4184993"/>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4" name="Line 12"/>
          <p:cNvSpPr>
            <a:spLocks noChangeShapeType="1"/>
          </p:cNvSpPr>
          <p:nvPr/>
        </p:nvSpPr>
        <p:spPr bwMode="auto">
          <a:xfrm flipH="1">
            <a:off x="2759606" y="4399305"/>
            <a:ext cx="917575" cy="1588"/>
          </a:xfrm>
          <a:prstGeom prst="line">
            <a:avLst/>
          </a:prstGeom>
          <a:noFill/>
          <a:ln w="25560">
            <a:solidFill>
              <a:srgbClr val="990000"/>
            </a:solidFill>
            <a:miter lim="800000"/>
            <a:headEnd type="triangle" w="med" len="med"/>
            <a:tailEnd/>
          </a:ln>
          <a:effectLst/>
        </p:spPr>
        <p:txBody>
          <a:bodyPr/>
          <a:lstStyle/>
          <a:p>
            <a:pPr>
              <a:buNone/>
            </a:pPr>
            <a:endParaRPr lang="en-US" sz="2000"/>
          </a:p>
        </p:txBody>
      </p:sp>
      <p:sp>
        <p:nvSpPr>
          <p:cNvPr id="15" name="Text Box 13"/>
          <p:cNvSpPr txBox="1">
            <a:spLocks noChangeArrowheads="1"/>
          </p:cNvSpPr>
          <p:nvPr/>
        </p:nvSpPr>
        <p:spPr bwMode="auto">
          <a:xfrm>
            <a:off x="1943631" y="3363135"/>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6" name="Line 14"/>
          <p:cNvSpPr>
            <a:spLocks noChangeShapeType="1"/>
          </p:cNvSpPr>
          <p:nvPr/>
        </p:nvSpPr>
        <p:spPr bwMode="auto">
          <a:xfrm flipH="1">
            <a:off x="2759606" y="3546188"/>
            <a:ext cx="917575" cy="1588"/>
          </a:xfrm>
          <a:prstGeom prst="line">
            <a:avLst/>
          </a:prstGeom>
          <a:noFill/>
          <a:ln w="25560">
            <a:solidFill>
              <a:srgbClr val="990000"/>
            </a:solidFill>
            <a:miter lim="800000"/>
            <a:headEnd type="triangle" w="med" len="med"/>
            <a:tailEnd/>
          </a:ln>
          <a:effectLst/>
        </p:spPr>
        <p:txBody>
          <a:bodyPr/>
          <a:lstStyle/>
          <a:p>
            <a:pPr>
              <a:buNone/>
            </a:pPr>
            <a:endParaRPr lang="en-US" sz="2000"/>
          </a:p>
        </p:txBody>
      </p:sp>
      <p:sp>
        <p:nvSpPr>
          <p:cNvPr id="2" name="矩形 1"/>
          <p:cNvSpPr/>
          <p:nvPr/>
        </p:nvSpPr>
        <p:spPr>
          <a:xfrm>
            <a:off x="3047069" y="5373135"/>
            <a:ext cx="5759910" cy="674031"/>
          </a:xfrm>
          <a:prstGeom prst="rect">
            <a:avLst/>
          </a:prstGeom>
        </p:spPr>
        <p:txBody>
          <a:bodyPr wrap="none">
            <a:spAutoFit/>
          </a:bodyPr>
          <a:lstStyle/>
          <a:p>
            <a:pPr>
              <a:buNone/>
            </a:pPr>
            <a:r>
              <a:rPr lang="zh-CN" altLang="en-US" dirty="0"/>
              <a:t>强弱</a:t>
            </a:r>
            <a:r>
              <a:rPr lang="zh-CN" altLang="en-US" dirty="0" smtClean="0"/>
              <a:t>符号只考虑</a:t>
            </a:r>
            <a:r>
              <a:rPr lang="zh-CN" altLang="en-US" dirty="0" smtClean="0">
                <a:solidFill>
                  <a:srgbClr val="FF0000"/>
                </a:solidFill>
                <a:latin typeface="微软雅黑" panose="020B0503020204020204" pitchFamily="34" charset="-122"/>
                <a:ea typeface="微软雅黑" panose="020B0503020204020204" pitchFamily="34" charset="-122"/>
              </a:rPr>
              <a:t>定义</a:t>
            </a:r>
            <a:r>
              <a:rPr lang="zh-CN" altLang="en-US" dirty="0" smtClean="0"/>
              <a:t>，不考虑引用（不考虑外部符号）</a:t>
            </a:r>
            <a:endParaRPr lang="en-US" altLang="zh-CN" dirty="0" smtClean="0"/>
          </a:p>
          <a:p>
            <a:pPr>
              <a:buNone/>
            </a:pPr>
            <a:r>
              <a:rPr lang="zh-CN" altLang="en-US" dirty="0"/>
              <a:t>只</a:t>
            </a:r>
            <a:r>
              <a:rPr lang="zh-CN" altLang="en-US" dirty="0" smtClean="0"/>
              <a:t>考虑</a:t>
            </a:r>
            <a:r>
              <a:rPr lang="zh-CN" altLang="en-US" dirty="0">
                <a:solidFill>
                  <a:srgbClr val="FF0000"/>
                </a:solidFill>
                <a:latin typeface="微软雅黑" panose="020B0503020204020204" pitchFamily="34" charset="-122"/>
                <a:ea typeface="微软雅黑" panose="020B0503020204020204" pitchFamily="34" charset="-122"/>
              </a:rPr>
              <a:t>全局</a:t>
            </a:r>
            <a:r>
              <a:rPr lang="zh-CN" altLang="en-US" dirty="0" smtClean="0"/>
              <a:t>符号，不考虑加</a:t>
            </a:r>
            <a:r>
              <a:rPr lang="en-US" altLang="zh-CN" dirty="0" smtClean="0"/>
              <a:t>static</a:t>
            </a:r>
            <a:r>
              <a:rPr lang="zh-CN" altLang="en-US" dirty="0" smtClean="0"/>
              <a:t>的局部符号</a:t>
            </a:r>
            <a:endParaRPr lang="zh-CN" altLang="en-US" dirty="0"/>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4" grpId="0" animBg="1"/>
      <p:bldP spid="15"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链接器符号规则</a:t>
            </a: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r>
              <a:rPr lang="en-US" altLang="zh-CN" sz="2400" dirty="0"/>
              <a:t> </a:t>
            </a:r>
            <a:r>
              <a:rPr lang="zh-CN" altLang="en-US" sz="2400" dirty="0"/>
              <a:t>不允许有多个同名的强符号</a:t>
            </a:r>
            <a:endParaRPr lang="zh-CN" altLang="en-US" sz="2000" dirty="0"/>
          </a:p>
          <a:p>
            <a:pPr lvl="1"/>
            <a:r>
              <a:rPr lang="zh-CN" altLang="en-US" sz="2000" dirty="0"/>
              <a:t> 每个强符号只能定义一次</a:t>
            </a:r>
            <a:endParaRPr lang="en-US" altLang="zh-CN" sz="2000" dirty="0"/>
          </a:p>
          <a:p>
            <a:pPr lvl="1"/>
            <a:r>
              <a:rPr lang="en-US" altLang="zh-CN" sz="2000" dirty="0"/>
              <a:t> </a:t>
            </a:r>
            <a:r>
              <a:rPr lang="zh-CN" altLang="en-US" sz="2000" dirty="0"/>
              <a:t>否则：链接错误</a:t>
            </a:r>
            <a:endParaRPr lang="en-US" altLang="zh-CN" sz="2000" dirty="0"/>
          </a:p>
          <a:p>
            <a:pPr marL="644128" lvl="2" indent="0">
              <a:buNone/>
            </a:pPr>
            <a:endParaRPr lang="en-US" altLang="zh-CN" sz="2000" dirty="0"/>
          </a:p>
          <a:p>
            <a:pPr lvl="0"/>
            <a:r>
              <a:rPr lang="en-US" altLang="zh-CN" sz="2400" dirty="0">
                <a:solidFill>
                  <a:srgbClr val="000000"/>
                </a:solidFill>
              </a:rPr>
              <a:t> </a:t>
            </a:r>
            <a:r>
              <a:rPr lang="zh-CN" altLang="en-US" sz="2400" dirty="0">
                <a:solidFill>
                  <a:srgbClr val="000000"/>
                </a:solidFill>
              </a:rPr>
              <a:t>如果有一个强符号和多个弱符号同名，那么选择强符号</a:t>
            </a:r>
            <a:endParaRPr lang="zh-CN" altLang="en-US" sz="2000" dirty="0">
              <a:solidFill>
                <a:srgbClr val="000000"/>
              </a:solidFill>
            </a:endParaRPr>
          </a:p>
          <a:p>
            <a:pPr lvl="1"/>
            <a:r>
              <a:rPr lang="zh-CN" altLang="en-US" sz="2000" dirty="0"/>
              <a:t> 对弱符号的引用会被解析到强符号</a:t>
            </a:r>
            <a:endParaRPr lang="en-US" altLang="zh-CN" sz="2000" dirty="0"/>
          </a:p>
          <a:p>
            <a:pPr lvl="1"/>
            <a:endParaRPr lang="en-US" altLang="zh-CN" sz="2000" dirty="0"/>
          </a:p>
          <a:p>
            <a:r>
              <a:rPr lang="zh-CN" altLang="en-US" sz="2400" dirty="0"/>
              <a:t> 如果有多个弱符号同名，那么从这些弱符号中任意选择一个</a:t>
            </a:r>
            <a:endParaRPr lang="en-US" altLang="zh-CN" sz="2400" dirty="0"/>
          </a:p>
          <a:p>
            <a:pPr lvl="1"/>
            <a:r>
              <a:rPr lang="en-GB" altLang="zh-CN" sz="2400" dirty="0">
                <a:solidFill>
                  <a:srgbClr val="000000"/>
                </a:solidFill>
                <a:latin typeface="Courier New" pitchFamily="49" charset="0"/>
              </a:rPr>
              <a:t> </a:t>
            </a:r>
            <a:r>
              <a:rPr lang="zh-CN" altLang="en-US" sz="2000" dirty="0">
                <a:solidFill>
                  <a:srgbClr val="000000"/>
                </a:solidFill>
                <a:latin typeface="Courier New" pitchFamily="49" charset="0"/>
              </a:rPr>
              <a:t>用 </a:t>
            </a:r>
            <a:r>
              <a:rPr lang="en-GB" altLang="zh-CN" sz="2000" dirty="0" err="1">
                <a:solidFill>
                  <a:srgbClr val="000000"/>
                </a:solidFill>
                <a:latin typeface="Courier New" pitchFamily="49" charset="0"/>
              </a:rPr>
              <a:t>gcc</a:t>
            </a:r>
            <a:r>
              <a:rPr lang="en-GB" altLang="zh-CN" sz="2000" dirty="0">
                <a:solidFill>
                  <a:srgbClr val="000000"/>
                </a:solidFill>
                <a:latin typeface="Courier New" pitchFamily="49" charset="0"/>
              </a:rPr>
              <a:t> –</a:t>
            </a:r>
            <a:r>
              <a:rPr lang="en-GB" altLang="zh-CN" sz="2000" dirty="0" err="1">
                <a:solidFill>
                  <a:srgbClr val="000000"/>
                </a:solidFill>
                <a:latin typeface="Courier New" pitchFamily="49" charset="0"/>
              </a:rPr>
              <a:t>fno</a:t>
            </a:r>
            <a:r>
              <a:rPr lang="en-GB" altLang="zh-CN" sz="2000" dirty="0">
                <a:solidFill>
                  <a:srgbClr val="000000"/>
                </a:solidFill>
                <a:latin typeface="Courier New" pitchFamily="49" charset="0"/>
              </a:rPr>
              <a:t>-common </a:t>
            </a:r>
            <a:r>
              <a:rPr lang="zh-CN" altLang="en-US" sz="2000" dirty="0">
                <a:solidFill>
                  <a:srgbClr val="000000"/>
                </a:solidFill>
                <a:latin typeface="Courier New" pitchFamily="49" charset="0"/>
              </a:rPr>
              <a:t>命令可以在遇到多重定义的全局符号时引发错误提示</a:t>
            </a:r>
            <a:endParaRPr lang="zh-CN" altLang="en-US" sz="2000" dirty="0"/>
          </a:p>
        </p:txBody>
      </p:sp>
      <p:sp>
        <p:nvSpPr>
          <p:cNvPr id="4" name="矩形 3"/>
          <p:cNvSpPr/>
          <p:nvPr/>
        </p:nvSpPr>
        <p:spPr>
          <a:xfrm>
            <a:off x="2639616" y="5445224"/>
            <a:ext cx="3539752" cy="353943"/>
          </a:xfrm>
          <a:prstGeom prst="rect">
            <a:avLst/>
          </a:prstGeom>
        </p:spPr>
        <p:txBody>
          <a:bodyPr wrap="none">
            <a:spAutoFit/>
          </a:bodyPr>
          <a:lstStyle/>
          <a:p>
            <a:pPr>
              <a:buNone/>
            </a:pPr>
            <a:r>
              <a:rPr lang="zh-CN" altLang="en-US" sz="2000" dirty="0">
                <a:solidFill>
                  <a:srgbClr val="FF0000"/>
                </a:solidFill>
                <a:cs typeface="Arial" panose="020B0604020202020204" pitchFamily="34" charset="0"/>
              </a:rPr>
              <a:t>同名符号被解析到同一个符号</a:t>
            </a:r>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多重定义示例</a:t>
            </a: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3" y="764704"/>
            <a:ext cx="3177805"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623393" y="1700808"/>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9" name="直接连接符 8"/>
          <p:cNvCxnSpPr/>
          <p:nvPr/>
        </p:nvCxnSpPr>
        <p:spPr bwMode="auto">
          <a:xfrm>
            <a:off x="623392" y="2780928"/>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623392" y="3933056"/>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623392" y="5157192"/>
            <a:ext cx="11017223" cy="0"/>
          </a:xfrm>
          <a:prstGeom prst="line">
            <a:avLst/>
          </a:prstGeom>
          <a:noFill/>
          <a:ln w="12700" cap="flat" cmpd="sng" algn="ctr">
            <a:solidFill>
              <a:schemeClr val="tx1"/>
            </a:solidFill>
            <a:prstDash val="solid"/>
            <a:round/>
            <a:headEnd type="none" w="med" len="med"/>
            <a:tailEnd type="none" w="med" len="med"/>
          </a:ln>
          <a:effectLst/>
        </p:spPr>
      </p:cxnSp>
      <p:sp>
        <p:nvSpPr>
          <p:cNvPr id="12" name="矩形 11"/>
          <p:cNvSpPr/>
          <p:nvPr/>
        </p:nvSpPr>
        <p:spPr>
          <a:xfrm>
            <a:off x="623393" y="6156989"/>
            <a:ext cx="4314001" cy="353943"/>
          </a:xfrm>
          <a:prstGeom prst="rect">
            <a:avLst/>
          </a:prstGeom>
        </p:spPr>
        <p:txBody>
          <a:bodyPr wrap="none">
            <a:spAutoFit/>
          </a:bodyPr>
          <a:lstStyle/>
          <a:p>
            <a:pPr>
              <a:buNone/>
            </a:pPr>
            <a:r>
              <a:rPr lang="zh-CN" altLang="en-US" sz="2000" dirty="0">
                <a:solidFill>
                  <a:srgbClr val="FF0000"/>
                </a:solidFill>
                <a:cs typeface="Arial" panose="020B0604020202020204" pitchFamily="34" charset="0"/>
              </a:rPr>
              <a:t>注意：链接器可能不进行类型检测！</a:t>
            </a:r>
          </a:p>
        </p:txBody>
      </p:sp>
      <p:sp>
        <p:nvSpPr>
          <p:cNvPr id="13" name="TextBox 12"/>
          <p:cNvSpPr txBox="1"/>
          <p:nvPr/>
        </p:nvSpPr>
        <p:spPr>
          <a:xfrm>
            <a:off x="4406615" y="1058833"/>
            <a:ext cx="7089985" cy="353943"/>
          </a:xfrm>
          <a:prstGeom prst="rect">
            <a:avLst/>
          </a:prstGeom>
          <a:noFill/>
        </p:spPr>
        <p:txBody>
          <a:bodyPr wrap="square" rtlCol="0">
            <a:spAutoFit/>
          </a:bodyPr>
          <a:lstStyle/>
          <a:p>
            <a:pPr>
              <a:buNone/>
            </a:pPr>
            <a:r>
              <a:rPr lang="zh-CN" altLang="en-US" sz="2000" dirty="0"/>
              <a:t>链接错误：两个强符号 </a:t>
            </a:r>
            <a:r>
              <a:rPr lang="en-US" altLang="zh-CN" sz="2000" dirty="0"/>
              <a:t>p1</a:t>
            </a:r>
            <a:endParaRPr lang="zh-CN" altLang="en-US" sz="2000" dirty="0"/>
          </a:p>
        </p:txBody>
      </p:sp>
      <p:sp>
        <p:nvSpPr>
          <p:cNvPr id="14" name="TextBox 13"/>
          <p:cNvSpPr txBox="1"/>
          <p:nvPr/>
        </p:nvSpPr>
        <p:spPr>
          <a:xfrm>
            <a:off x="4406615" y="2060848"/>
            <a:ext cx="7234001" cy="353943"/>
          </a:xfrm>
          <a:prstGeom prst="rect">
            <a:avLst/>
          </a:prstGeom>
          <a:noFill/>
        </p:spPr>
        <p:txBody>
          <a:bodyPr wrap="square" rtlCol="0">
            <a:spAutoFit/>
          </a:bodyPr>
          <a:lstStyle/>
          <a:p>
            <a:pPr>
              <a:buNone/>
            </a:pPr>
            <a:r>
              <a:rPr lang="zh-CN" altLang="en-US" sz="2000" dirty="0"/>
              <a:t>对</a:t>
            </a:r>
            <a:r>
              <a:rPr lang="en-US" altLang="zh-CN" sz="2000" dirty="0"/>
              <a:t>x</a:t>
            </a:r>
            <a:r>
              <a:rPr lang="zh-CN" altLang="en-US" sz="2000" dirty="0"/>
              <a:t>的引用被解析到同一个未初始化的整数。是不是符合期望？</a:t>
            </a:r>
          </a:p>
        </p:txBody>
      </p:sp>
      <p:sp>
        <p:nvSpPr>
          <p:cNvPr id="15" name="TextBox 14"/>
          <p:cNvSpPr txBox="1"/>
          <p:nvPr/>
        </p:nvSpPr>
        <p:spPr>
          <a:xfrm>
            <a:off x="4406615" y="3219073"/>
            <a:ext cx="7089985" cy="353943"/>
          </a:xfrm>
          <a:prstGeom prst="rect">
            <a:avLst/>
          </a:prstGeom>
          <a:noFill/>
        </p:spPr>
        <p:txBody>
          <a:bodyPr wrap="square" rtlCol="0">
            <a:spAutoFit/>
          </a:bodyPr>
          <a:lstStyle/>
          <a:p>
            <a:pPr>
              <a:buNone/>
            </a:pPr>
            <a:r>
              <a:rPr lang="en-US" altLang="zh-CN" sz="2000" dirty="0"/>
              <a:t>p2</a:t>
            </a:r>
            <a:r>
              <a:rPr lang="zh-CN" altLang="en-US" sz="2000" dirty="0"/>
              <a:t>中对</a:t>
            </a:r>
            <a:r>
              <a:rPr lang="en-US" altLang="zh-CN" sz="2000" dirty="0"/>
              <a:t>x</a:t>
            </a:r>
            <a:r>
              <a:rPr lang="zh-CN" altLang="en-US" sz="2000" dirty="0"/>
              <a:t>的写可能会覆盖</a:t>
            </a:r>
            <a:r>
              <a:rPr lang="en-US" altLang="zh-CN" sz="2000" dirty="0"/>
              <a:t>y !!!</a:t>
            </a:r>
            <a:endParaRPr lang="zh-CN" altLang="en-US" sz="2000" dirty="0"/>
          </a:p>
        </p:txBody>
      </p:sp>
      <p:sp>
        <p:nvSpPr>
          <p:cNvPr id="17" name="TextBox 16"/>
          <p:cNvSpPr txBox="1"/>
          <p:nvPr/>
        </p:nvSpPr>
        <p:spPr>
          <a:xfrm>
            <a:off x="4406615" y="5445224"/>
            <a:ext cx="7089985" cy="353943"/>
          </a:xfrm>
          <a:prstGeom prst="rect">
            <a:avLst/>
          </a:prstGeom>
          <a:noFill/>
        </p:spPr>
        <p:txBody>
          <a:bodyPr wrap="square" rtlCol="0">
            <a:spAutoFit/>
          </a:bodyPr>
          <a:lstStyle/>
          <a:p>
            <a:pPr>
              <a:buNone/>
            </a:pPr>
            <a:r>
              <a:rPr lang="zh-CN" altLang="en-US" sz="2000" dirty="0"/>
              <a:t>对</a:t>
            </a:r>
            <a:r>
              <a:rPr lang="en-US" altLang="zh-CN" sz="2000" dirty="0"/>
              <a:t>x</a:t>
            </a:r>
            <a:r>
              <a:rPr lang="zh-CN" altLang="en-US" sz="2000" dirty="0"/>
              <a:t>的引用被解析到同一个初始化的整数</a:t>
            </a:r>
          </a:p>
        </p:txBody>
      </p:sp>
      <p:sp>
        <p:nvSpPr>
          <p:cNvPr id="18" name="TextBox 17"/>
          <p:cNvSpPr txBox="1"/>
          <p:nvPr/>
        </p:nvSpPr>
        <p:spPr>
          <a:xfrm>
            <a:off x="4406615" y="4365104"/>
            <a:ext cx="7089985" cy="353943"/>
          </a:xfrm>
          <a:prstGeom prst="rect">
            <a:avLst/>
          </a:prstGeom>
          <a:noFill/>
        </p:spPr>
        <p:txBody>
          <a:bodyPr wrap="square" rtlCol="0">
            <a:spAutoFit/>
          </a:bodyPr>
          <a:lstStyle/>
          <a:p>
            <a:pPr>
              <a:buNone/>
            </a:pPr>
            <a:r>
              <a:rPr lang="en-US" altLang="zh-CN" sz="2000" dirty="0"/>
              <a:t>p2</a:t>
            </a:r>
            <a:r>
              <a:rPr lang="zh-CN" altLang="en-US" sz="2000" dirty="0"/>
              <a:t>中对</a:t>
            </a:r>
            <a:r>
              <a:rPr lang="en-US" altLang="zh-CN" sz="2000" dirty="0"/>
              <a:t>x</a:t>
            </a:r>
            <a:r>
              <a:rPr lang="zh-CN" altLang="en-US" sz="2000" dirty="0"/>
              <a:t>的写可能会覆盖</a:t>
            </a:r>
            <a:r>
              <a:rPr lang="en-US" altLang="zh-CN" sz="2000" dirty="0"/>
              <a:t>y !!!</a:t>
            </a:r>
            <a:endParaRPr lang="zh-CN" altLang="en-US" sz="2000" dirty="0"/>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类型不符示例</a:t>
            </a:r>
          </a:p>
        </p:txBody>
      </p:sp>
      <p:sp>
        <p:nvSpPr>
          <p:cNvPr id="126979" name="Rectangle 3"/>
          <p:cNvSpPr>
            <a:spLocks noGrp="1" noChangeArrowheads="1"/>
          </p:cNvSpPr>
          <p:nvPr>
            <p:ph type="body" sz="half" idx="4294967295"/>
          </p:nvPr>
        </p:nvSpPr>
        <p:spPr>
          <a:xfrm>
            <a:off x="1199456" y="4725144"/>
            <a:ext cx="10657184" cy="1800200"/>
          </a:xfrm>
        </p:spPr>
        <p:txBody>
          <a:bodyPr>
            <a:normAutofit/>
          </a:bodyPr>
          <a:lstStyle/>
          <a:p>
            <a:r>
              <a:rPr lang="en-US" altLang="zh-CN" sz="2400" dirty="0"/>
              <a:t> </a:t>
            </a:r>
            <a:r>
              <a:rPr lang="zh-CN" altLang="en-US" sz="2000" dirty="0"/>
              <a:t>编译时可能没有错误或警告</a:t>
            </a:r>
            <a:endParaRPr lang="en-US" altLang="zh-CN" sz="2000" dirty="0"/>
          </a:p>
          <a:p>
            <a:r>
              <a:rPr lang="zh-CN" altLang="en-US" sz="2000" dirty="0"/>
              <a:t> 通常在程序执行很久之后才表现出</a:t>
            </a:r>
            <a:r>
              <a:rPr lang="en-US" altLang="zh-CN" sz="2000" dirty="0"/>
              <a:t>bug</a:t>
            </a:r>
            <a:r>
              <a:rPr lang="zh-CN" altLang="en-US" sz="2000" dirty="0"/>
              <a:t>，且远离错误发生的地方，难以修正</a:t>
            </a:r>
            <a:endParaRPr lang="en-US" altLang="zh-CN" sz="2000" dirty="0"/>
          </a:p>
          <a:p>
            <a:r>
              <a:rPr lang="en-US" altLang="zh-CN" sz="2000" dirty="0"/>
              <a:t> </a:t>
            </a:r>
            <a:r>
              <a:rPr lang="zh-CN" altLang="en-US" sz="2000" dirty="0"/>
              <a:t>知道链接器如何工作有助于避免此类错误</a:t>
            </a:r>
            <a:endParaRPr lang="en-US" altLang="zh-CN" sz="2000" dirty="0"/>
          </a:p>
          <a:p>
            <a:pPr lvl="1"/>
            <a:r>
              <a:rPr lang="zh-CN" altLang="en-US" sz="2000" dirty="0">
                <a:solidFill>
                  <a:srgbClr val="000000"/>
                </a:solidFill>
                <a:latin typeface="Courier New" pitchFamily="49" charset="0"/>
              </a:rPr>
              <a:t> </a:t>
            </a:r>
            <a:r>
              <a:rPr lang="zh-CN" altLang="en-US" dirty="0">
                <a:solidFill>
                  <a:srgbClr val="000000"/>
                </a:solidFill>
                <a:latin typeface="Courier New" pitchFamily="49" charset="0"/>
              </a:rPr>
              <a:t>用 </a:t>
            </a:r>
            <a:r>
              <a:rPr lang="en-GB" altLang="zh-CN" dirty="0" err="1">
                <a:solidFill>
                  <a:srgbClr val="000000"/>
                </a:solidFill>
                <a:latin typeface="Courier New" pitchFamily="49" charset="0"/>
              </a:rPr>
              <a:t>gcc</a:t>
            </a:r>
            <a:r>
              <a:rPr lang="en-GB" altLang="zh-CN" dirty="0">
                <a:solidFill>
                  <a:srgbClr val="000000"/>
                </a:solidFill>
                <a:latin typeface="Courier New" pitchFamily="49" charset="0"/>
              </a:rPr>
              <a:t> –</a:t>
            </a:r>
            <a:r>
              <a:rPr lang="en-GB" altLang="zh-CN" dirty="0" err="1">
                <a:solidFill>
                  <a:srgbClr val="000000"/>
                </a:solidFill>
                <a:latin typeface="Courier New" pitchFamily="49" charset="0"/>
              </a:rPr>
              <a:t>fno</a:t>
            </a:r>
            <a:r>
              <a:rPr lang="en-GB" altLang="zh-CN" dirty="0">
                <a:solidFill>
                  <a:srgbClr val="000000"/>
                </a:solidFill>
                <a:latin typeface="Courier New" pitchFamily="49" charset="0"/>
              </a:rPr>
              <a:t>-common </a:t>
            </a:r>
            <a:r>
              <a:rPr lang="zh-CN" altLang="en-US" dirty="0">
                <a:solidFill>
                  <a:srgbClr val="000000"/>
                </a:solidFill>
                <a:latin typeface="Courier New" pitchFamily="49" charset="0"/>
              </a:rPr>
              <a:t>选项</a:t>
            </a:r>
            <a:endParaRPr lang="zh-CN"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908720"/>
            <a:ext cx="562493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852" y="3406552"/>
            <a:ext cx="4562708" cy="958552"/>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8" name="矩形 7"/>
          <p:cNvSpPr/>
          <p:nvPr/>
        </p:nvSpPr>
        <p:spPr>
          <a:xfrm>
            <a:off x="6960096" y="5877272"/>
            <a:ext cx="1991251" cy="353943"/>
          </a:xfrm>
          <a:prstGeom prst="rect">
            <a:avLst/>
          </a:prstGeom>
        </p:spPr>
        <p:txBody>
          <a:bodyPr wrap="none">
            <a:spAutoFit/>
          </a:bodyPr>
          <a:lstStyle/>
          <a:p>
            <a:pPr>
              <a:buNone/>
            </a:pPr>
            <a:r>
              <a:rPr lang="zh-CN" altLang="en-US" sz="2000" dirty="0" smtClean="0">
                <a:solidFill>
                  <a:srgbClr val="FF0000"/>
                </a:solidFill>
                <a:cs typeface="Arial" panose="020B0604020202020204" pitchFamily="34" charset="0"/>
              </a:rPr>
              <a:t>如何修改代码？</a:t>
            </a:r>
            <a:endParaRPr lang="zh-CN" altLang="en-US" sz="2000" dirty="0">
              <a:solidFill>
                <a:srgbClr val="FF0000"/>
              </a:solidFill>
              <a:cs typeface="Arial" panose="020B0604020202020204" pitchFamily="34" charset="0"/>
            </a:endParaRPr>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79">
                                            <p:txEl>
                                              <p:pRg st="0" end="0"/>
                                            </p:txEl>
                                          </p:spTgt>
                                        </p:tgtEl>
                                        <p:attrNameLst>
                                          <p:attrName>style.visibility</p:attrName>
                                        </p:attrNameLst>
                                      </p:cBhvr>
                                      <p:to>
                                        <p:strVal val="visible"/>
                                      </p:to>
                                    </p:set>
                                    <p:animEffect transition="in" filter="fade">
                                      <p:cBhvr>
                                        <p:cTn id="12" dur="500"/>
                                        <p:tgtEl>
                                          <p:spTgt spid="126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979">
                                            <p:txEl>
                                              <p:pRg st="1" end="1"/>
                                            </p:txEl>
                                          </p:spTgt>
                                        </p:tgtEl>
                                        <p:attrNameLst>
                                          <p:attrName>style.visibility</p:attrName>
                                        </p:attrNameLst>
                                      </p:cBhvr>
                                      <p:to>
                                        <p:strVal val="visible"/>
                                      </p:to>
                                    </p:set>
                                    <p:animEffect transition="in" filter="fade">
                                      <p:cBhvr>
                                        <p:cTn id="17" dur="500"/>
                                        <p:tgtEl>
                                          <p:spTgt spid="1269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979">
                                            <p:txEl>
                                              <p:pRg st="2" end="2"/>
                                            </p:txEl>
                                          </p:spTgt>
                                        </p:tgtEl>
                                        <p:attrNameLst>
                                          <p:attrName>style.visibility</p:attrName>
                                        </p:attrNameLst>
                                      </p:cBhvr>
                                      <p:to>
                                        <p:strVal val="visible"/>
                                      </p:to>
                                    </p:set>
                                    <p:animEffect transition="in" filter="fade">
                                      <p:cBhvr>
                                        <p:cTn id="22" dur="500"/>
                                        <p:tgtEl>
                                          <p:spTgt spid="126979">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6979">
                                            <p:txEl>
                                              <p:pRg st="3" end="3"/>
                                            </p:txEl>
                                          </p:spTgt>
                                        </p:tgtEl>
                                        <p:attrNameLst>
                                          <p:attrName>style.visibility</p:attrName>
                                        </p:attrNameLst>
                                      </p:cBhvr>
                                      <p:to>
                                        <p:strVal val="visible"/>
                                      </p:to>
                                    </p:set>
                                    <p:animEffect transition="in" filter="fade">
                                      <p:cBhvr>
                                        <p:cTn id="25" dur="500"/>
                                        <p:tgtEl>
                                          <p:spTgt spid="12697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与静态库链接</a:t>
            </a:r>
          </a:p>
        </p:txBody>
      </p:sp>
      <p:sp>
        <p:nvSpPr>
          <p:cNvPr id="126979" name="Rectangle 3"/>
          <p:cNvSpPr>
            <a:spLocks noGrp="1" noChangeArrowheads="1"/>
          </p:cNvSpPr>
          <p:nvPr>
            <p:ph type="body" sz="half" idx="4294967295"/>
          </p:nvPr>
        </p:nvSpPr>
        <p:spPr>
          <a:xfrm>
            <a:off x="695400" y="836712"/>
            <a:ext cx="10225136" cy="5445344"/>
          </a:xfrm>
        </p:spPr>
        <p:txBody>
          <a:bodyPr>
            <a:normAutofit/>
          </a:bodyPr>
          <a:lstStyle/>
          <a:p>
            <a:pPr>
              <a:lnSpc>
                <a:spcPct val="150000"/>
              </a:lnSpc>
            </a:pPr>
            <a:r>
              <a:rPr lang="en-US" altLang="zh-CN" sz="2400" dirty="0"/>
              <a:t> </a:t>
            </a:r>
            <a:r>
              <a:rPr lang="zh-CN" altLang="en-US" sz="2400" dirty="0"/>
              <a:t>静态库：</a:t>
            </a:r>
            <a:endParaRPr lang="zh-CN" altLang="en-US" sz="2000" dirty="0"/>
          </a:p>
          <a:p>
            <a:pPr lvl="1">
              <a:lnSpc>
                <a:spcPct val="150000"/>
              </a:lnSpc>
            </a:pPr>
            <a:r>
              <a:rPr lang="zh-CN" altLang="en-US" sz="2000" dirty="0"/>
              <a:t>符号解析</a:t>
            </a:r>
            <a:endParaRPr lang="en-US" altLang="zh-CN" sz="2000" dirty="0"/>
          </a:p>
          <a:p>
            <a:pPr lvl="2">
              <a:lnSpc>
                <a:spcPct val="150000"/>
              </a:lnSpc>
            </a:pPr>
            <a:r>
              <a:rPr lang="zh-CN" altLang="en-US" sz="2000" dirty="0"/>
              <a:t> 本模块内</a:t>
            </a:r>
            <a:endParaRPr lang="en-US" altLang="zh-CN" sz="2000" dirty="0"/>
          </a:p>
          <a:p>
            <a:pPr lvl="2">
              <a:lnSpc>
                <a:spcPct val="150000"/>
              </a:lnSpc>
            </a:pPr>
            <a:r>
              <a:rPr lang="zh-CN" altLang="en-US" sz="2000" dirty="0"/>
              <a:t> 其它模块</a:t>
            </a:r>
            <a:endParaRPr lang="en-US" altLang="zh-CN" sz="2000" dirty="0"/>
          </a:p>
          <a:p>
            <a:pPr lvl="2">
              <a:lnSpc>
                <a:spcPct val="150000"/>
              </a:lnSpc>
            </a:pPr>
            <a:r>
              <a:rPr lang="zh-CN" altLang="en-US" sz="2000" dirty="0"/>
              <a:t> 库函数</a:t>
            </a:r>
            <a:endParaRPr lang="en-US" altLang="zh-CN" sz="2000" dirty="0"/>
          </a:p>
          <a:p>
            <a:pPr lvl="1">
              <a:lnSpc>
                <a:spcPct val="150000"/>
              </a:lnSpc>
            </a:pPr>
            <a:r>
              <a:rPr lang="zh-CN" altLang="en-US" sz="2000" dirty="0"/>
              <a:t>所有的编译系统都提供一种机制，将所有相关的目标模块打包成为一个单独的文件，称为静态库 </a:t>
            </a:r>
            <a:r>
              <a:rPr lang="en-US" altLang="zh-CN" sz="2000" dirty="0"/>
              <a:t>(static library)</a:t>
            </a:r>
            <a:r>
              <a:rPr lang="zh-CN" altLang="en-US" sz="2000" dirty="0"/>
              <a:t>。</a:t>
            </a:r>
            <a:r>
              <a:rPr lang="en-US" altLang="zh-CN" sz="2000" dirty="0"/>
              <a:t>Windows</a:t>
            </a:r>
            <a:r>
              <a:rPr lang="zh-CN" altLang="en-US" sz="2000" dirty="0"/>
              <a:t>：</a:t>
            </a:r>
            <a:r>
              <a:rPr lang="en-US" altLang="zh-CN" sz="2000" dirty="0"/>
              <a:t>.lib;   Linux .a</a:t>
            </a:r>
          </a:p>
          <a:p>
            <a:pPr lvl="1">
              <a:lnSpc>
                <a:spcPct val="150000"/>
              </a:lnSpc>
            </a:pPr>
            <a:r>
              <a:rPr lang="en-US" altLang="zh-CN" sz="2000" dirty="0"/>
              <a:t> </a:t>
            </a:r>
            <a:r>
              <a:rPr lang="zh-CN" altLang="en-US" sz="2000" dirty="0"/>
              <a:t>可以用做链接器的输入：当链接器构造一个输出的可执行文件时，它只复制静态库里被应用程序引用的目标模块。</a:t>
            </a:r>
            <a:endParaRPr lang="en-US" altLang="zh-CN" sz="2000" dirty="0"/>
          </a:p>
        </p:txBody>
      </p:sp>
    </p:spTree>
    <p:extLst>
      <p:ext uri="{BB962C8B-B14F-4D97-AF65-F5344CB8AC3E}">
        <p14:creationId xmlns:p14="http://schemas.microsoft.com/office/powerpoint/2010/main" val="25319414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1268760"/>
            <a:ext cx="11615936" cy="5544616"/>
          </a:xfrm>
        </p:spPr>
        <p:txBody>
          <a:bodyPr>
            <a:noAutofit/>
          </a:bodyPr>
          <a:lstStyle/>
          <a:p>
            <a:pPr>
              <a:lnSpc>
                <a:spcPct val="150000"/>
              </a:lnSpc>
            </a:pPr>
            <a:r>
              <a:rPr lang="en-US" altLang="zh-CN" sz="2400" dirty="0"/>
              <a:t> 1. </a:t>
            </a:r>
            <a:r>
              <a:rPr lang="zh-CN" altLang="en-US" sz="2400" dirty="0"/>
              <a:t>让编译器辨认出对标准函数的调用，并直接生成相应的代码</a:t>
            </a:r>
            <a:endParaRPr lang="en-US" altLang="zh-CN" sz="2400" dirty="0"/>
          </a:p>
          <a:p>
            <a:pPr lvl="1">
              <a:lnSpc>
                <a:spcPct val="150000"/>
              </a:lnSpc>
            </a:pPr>
            <a:r>
              <a:rPr lang="en-US" altLang="zh-CN" sz="2000" b="0" dirty="0"/>
              <a:t> </a:t>
            </a:r>
            <a:r>
              <a:rPr lang="en-US" altLang="zh-CN" sz="2000" dirty="0"/>
              <a:t>Pascal</a:t>
            </a:r>
            <a:r>
              <a:rPr lang="zh-CN" altLang="en-US" sz="2000" dirty="0"/>
              <a:t>（只提供了一小部分标准函数）采用的就是这种方法</a:t>
            </a:r>
            <a:endParaRPr lang="en-US" altLang="zh-CN" sz="2000" dirty="0"/>
          </a:p>
          <a:p>
            <a:pPr lvl="1">
              <a:lnSpc>
                <a:spcPct val="150000"/>
              </a:lnSpc>
            </a:pPr>
            <a:r>
              <a:rPr lang="zh-CN" altLang="en-US" sz="2000" dirty="0"/>
              <a:t> 对 </a:t>
            </a:r>
            <a:r>
              <a:rPr lang="en-US" altLang="zh-CN" sz="2000" dirty="0"/>
              <a:t>C </a:t>
            </a:r>
            <a:r>
              <a:rPr lang="zh-CN" altLang="en-US" sz="2000" dirty="0"/>
              <a:t>不合适，因 </a:t>
            </a:r>
            <a:r>
              <a:rPr lang="en-US" altLang="zh-CN" sz="2000" dirty="0"/>
              <a:t>C </a:t>
            </a:r>
            <a:r>
              <a:rPr lang="zh-CN" altLang="en-US" sz="2000" dirty="0"/>
              <a:t>标准定义了大量的标准函数，会造成编译器复杂且需不断更新</a:t>
            </a:r>
            <a:endParaRPr lang="en-US" altLang="zh-CN" sz="2000" dirty="0"/>
          </a:p>
          <a:p>
            <a:pPr lvl="1">
              <a:lnSpc>
                <a:spcPct val="150000"/>
              </a:lnSpc>
            </a:pPr>
            <a:r>
              <a:rPr lang="zh-CN" altLang="en-US" sz="2000" dirty="0"/>
              <a:t> 优点：对程序员而言很方便</a:t>
            </a:r>
            <a:endParaRPr lang="en-US" altLang="zh-CN" sz="2000" dirty="0"/>
          </a:p>
        </p:txBody>
      </p:sp>
    </p:spTree>
    <p:extLst>
      <p:ext uri="{BB962C8B-B14F-4D97-AF65-F5344CB8AC3E}">
        <p14:creationId xmlns:p14="http://schemas.microsoft.com/office/powerpoint/2010/main" val="35507434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1268760"/>
            <a:ext cx="10873208" cy="5544616"/>
          </a:xfrm>
        </p:spPr>
        <p:txBody>
          <a:bodyPr>
            <a:noAutofit/>
          </a:bodyPr>
          <a:lstStyle/>
          <a:p>
            <a:pPr>
              <a:lnSpc>
                <a:spcPct val="150000"/>
              </a:lnSpc>
            </a:pPr>
            <a:r>
              <a:rPr lang="en-US" altLang="zh-CN" sz="2400" dirty="0"/>
              <a:t> 2. </a:t>
            </a:r>
            <a:r>
              <a:rPr lang="zh-CN" altLang="en-US" sz="2400" dirty="0"/>
              <a:t>将所有的标准 </a:t>
            </a:r>
            <a:r>
              <a:rPr lang="en-US" altLang="zh-CN" sz="2400" dirty="0"/>
              <a:t>C </a:t>
            </a:r>
            <a:r>
              <a:rPr lang="zh-CN" altLang="en-US" sz="2400" dirty="0"/>
              <a:t>函数都放在一个单独的可重定位目标模块中，程序员可以把整个模块链接到可执行文件中</a:t>
            </a:r>
            <a:endParaRPr lang="en-US" altLang="zh-CN" sz="2400" dirty="0"/>
          </a:p>
          <a:p>
            <a:pPr lvl="1">
              <a:lnSpc>
                <a:spcPct val="150000"/>
              </a:lnSpc>
            </a:pPr>
            <a:r>
              <a:rPr lang="en-US" altLang="zh-CN" sz="2000" dirty="0"/>
              <a:t> </a:t>
            </a:r>
            <a:r>
              <a:rPr lang="pt-BR" altLang="zh-CN" sz="2000" dirty="0">
                <a:latin typeface="Consolas" pitchFamily="49" charset="0"/>
                <a:cs typeface="Consolas" pitchFamily="49" charset="0"/>
              </a:rPr>
              <a:t>linux&gt; </a:t>
            </a:r>
            <a:r>
              <a:rPr lang="pt-BR" altLang="zh-CN" sz="2000" i="1" dirty="0">
                <a:latin typeface="Consolas" pitchFamily="49" charset="0"/>
                <a:cs typeface="Consolas" pitchFamily="49" charset="0"/>
              </a:rPr>
              <a:t>gcc main.</a:t>
            </a:r>
            <a:r>
              <a:rPr lang="en-US" altLang="zh-CN" sz="2000" i="1" dirty="0">
                <a:latin typeface="Consolas" pitchFamily="49" charset="0"/>
                <a:cs typeface="Consolas" pitchFamily="49" charset="0"/>
              </a:rPr>
              <a:t>c</a:t>
            </a:r>
            <a:r>
              <a:rPr lang="pt-BR" altLang="zh-CN" sz="2000" i="1" dirty="0">
                <a:latin typeface="Consolas" pitchFamily="49" charset="0"/>
                <a:cs typeface="Consolas" pitchFamily="49" charset="0"/>
              </a:rPr>
              <a:t> /usr/lib/libc.o</a:t>
            </a:r>
          </a:p>
          <a:p>
            <a:pPr lvl="1">
              <a:lnSpc>
                <a:spcPct val="150000"/>
              </a:lnSpc>
            </a:pPr>
            <a:r>
              <a:rPr lang="zh-CN" altLang="en-US" sz="2000" dirty="0">
                <a:latin typeface="Consolas" pitchFamily="49" charset="0"/>
                <a:cs typeface="Consolas" pitchFamily="49" charset="0"/>
              </a:rPr>
              <a:t> 优点：将编译器的实现与标准函数的实现分离开来，并仍对程序员保持适度的便利</a:t>
            </a:r>
            <a:endParaRPr lang="en-US" altLang="zh-CN" sz="2000" dirty="0">
              <a:latin typeface="Consolas" pitchFamily="49" charset="0"/>
              <a:cs typeface="Consolas" pitchFamily="49" charset="0"/>
            </a:endParaRPr>
          </a:p>
          <a:p>
            <a:pPr lvl="1">
              <a:lnSpc>
                <a:spcPct val="150000"/>
              </a:lnSpc>
            </a:pPr>
            <a:r>
              <a:rPr lang="zh-CN" altLang="en-US" sz="2000" dirty="0">
                <a:latin typeface="Consolas" pitchFamily="49" charset="0"/>
                <a:cs typeface="Consolas" pitchFamily="49" charset="0"/>
              </a:rPr>
              <a:t> 缺点：</a:t>
            </a:r>
            <a:endParaRPr lang="en-US" altLang="zh-CN" sz="2000" dirty="0">
              <a:latin typeface="Consolas" pitchFamily="49" charset="0"/>
              <a:cs typeface="Consolas" pitchFamily="49" charset="0"/>
            </a:endParaRPr>
          </a:p>
          <a:p>
            <a:pPr lvl="2">
              <a:lnSpc>
                <a:spcPct val="150000"/>
              </a:lnSpc>
            </a:pPr>
            <a:r>
              <a:rPr lang="zh-CN" altLang="en-US" sz="2000" dirty="0">
                <a:latin typeface="Consolas" pitchFamily="49" charset="0"/>
                <a:cs typeface="Consolas" pitchFamily="49" charset="0"/>
              </a:rPr>
              <a:t>系统中每个可执行文件都包含一份标准函数集合的完全副本，这对磁盘空间和内存都是很大的浪费</a:t>
            </a:r>
            <a:endParaRPr lang="en-US" altLang="zh-CN" sz="2000" dirty="0">
              <a:latin typeface="Consolas" pitchFamily="49" charset="0"/>
              <a:cs typeface="Consolas" pitchFamily="49" charset="0"/>
            </a:endParaRPr>
          </a:p>
          <a:p>
            <a:pPr lvl="2">
              <a:lnSpc>
                <a:spcPct val="150000"/>
              </a:lnSpc>
            </a:pPr>
            <a:r>
              <a:rPr lang="zh-CN" altLang="en-US" sz="2000" dirty="0">
                <a:latin typeface="Consolas" pitchFamily="49" charset="0"/>
                <a:cs typeface="Consolas" pitchFamily="49" charset="0"/>
              </a:rPr>
              <a:t>对任何标准函数的任何改变，无论多么小，都要求库的开发人员重新编译整个源文件</a:t>
            </a:r>
            <a:endParaRPr lang="en-US" altLang="zh-CN" sz="2000" dirty="0">
              <a:latin typeface="Consolas" pitchFamily="49" charset="0"/>
              <a:cs typeface="Consolas" pitchFamily="49" charset="0"/>
            </a:endParaRPr>
          </a:p>
        </p:txBody>
      </p:sp>
    </p:spTree>
    <p:extLst>
      <p:ext uri="{BB962C8B-B14F-4D97-AF65-F5344CB8AC3E}">
        <p14:creationId xmlns:p14="http://schemas.microsoft.com/office/powerpoint/2010/main" val="2209888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1268760"/>
            <a:ext cx="11615936" cy="5544616"/>
          </a:xfrm>
        </p:spPr>
        <p:txBody>
          <a:bodyPr>
            <a:noAutofit/>
          </a:bodyPr>
          <a:lstStyle/>
          <a:p>
            <a:pPr>
              <a:lnSpc>
                <a:spcPct val="150000"/>
              </a:lnSpc>
              <a:spcBef>
                <a:spcPts val="600"/>
              </a:spcBef>
            </a:pPr>
            <a:r>
              <a:rPr lang="en-US" altLang="zh-CN" sz="2400" dirty="0"/>
              <a:t> 3. </a:t>
            </a:r>
            <a:r>
              <a:rPr lang="zh-CN" altLang="en-US" sz="2400" dirty="0"/>
              <a:t>为每个标准函数创建一个独立的可重定位文件</a:t>
            </a:r>
            <a:endParaRPr lang="en-US" altLang="zh-CN" sz="2400" dirty="0"/>
          </a:p>
          <a:p>
            <a:pPr lvl="1">
              <a:lnSpc>
                <a:spcPct val="150000"/>
              </a:lnSpc>
            </a:pPr>
            <a:r>
              <a:rPr lang="en-US" altLang="zh-CN" sz="2000" b="0" dirty="0">
                <a:latin typeface="Consolas" pitchFamily="49" charset="0"/>
                <a:cs typeface="Consolas" pitchFamily="49" charset="0"/>
              </a:rPr>
              <a:t> </a:t>
            </a:r>
            <a:r>
              <a:rPr lang="en-US" altLang="zh-CN" sz="2000" dirty="0" err="1">
                <a:latin typeface="Consolas" pitchFamily="49" charset="0"/>
                <a:cs typeface="Consolas" pitchFamily="49" charset="0"/>
              </a:rPr>
              <a:t>linux</a:t>
            </a:r>
            <a:r>
              <a:rPr lang="en-US" altLang="zh-CN" sz="2000" dirty="0">
                <a:latin typeface="Consolas" pitchFamily="49" charset="0"/>
                <a:cs typeface="Consolas" pitchFamily="49" charset="0"/>
              </a:rPr>
              <a:t>&gt; </a:t>
            </a:r>
            <a:r>
              <a:rPr lang="en-US" altLang="zh-CN" sz="2000" i="1" dirty="0" err="1">
                <a:latin typeface="Consolas" pitchFamily="49" charset="0"/>
                <a:cs typeface="Consolas" pitchFamily="49" charset="0"/>
              </a:rPr>
              <a:t>gcc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main.c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printf.o</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scanf.o</a:t>
            </a:r>
            <a:r>
              <a:rPr lang="en-US" altLang="zh-CN" sz="2000" dirty="0">
                <a:latin typeface="Consolas" pitchFamily="49" charset="0"/>
                <a:cs typeface="Consolas" pitchFamily="49" charset="0"/>
              </a:rPr>
              <a:t> ...</a:t>
            </a:r>
          </a:p>
          <a:p>
            <a:pPr lvl="1">
              <a:lnSpc>
                <a:spcPct val="150000"/>
              </a:lnSpc>
            </a:pPr>
            <a:r>
              <a:rPr lang="zh-CN" altLang="en-US" sz="2000" dirty="0">
                <a:latin typeface="Consolas" pitchFamily="49" charset="0"/>
                <a:cs typeface="Consolas" pitchFamily="49" charset="0"/>
              </a:rPr>
              <a:t> 要求应用程序员显式地链接合适的目标模块，容易出错且耗时</a:t>
            </a:r>
            <a:endParaRPr lang="en-US" altLang="zh-CN" sz="2000" dirty="0">
              <a:latin typeface="Consolas" pitchFamily="49" charset="0"/>
              <a:cs typeface="Consolas" pitchFamily="49" charset="0"/>
            </a:endParaRPr>
          </a:p>
        </p:txBody>
      </p:sp>
    </p:spTree>
    <p:extLst>
      <p:ext uri="{BB962C8B-B14F-4D97-AF65-F5344CB8AC3E}">
        <p14:creationId xmlns:p14="http://schemas.microsoft.com/office/powerpoint/2010/main" val="1841078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静态库优点</a:t>
            </a:r>
          </a:p>
        </p:txBody>
      </p:sp>
      <p:sp>
        <p:nvSpPr>
          <p:cNvPr id="126979" name="Rectangle 3"/>
          <p:cNvSpPr>
            <a:spLocks noGrp="1" noChangeArrowheads="1"/>
          </p:cNvSpPr>
          <p:nvPr>
            <p:ph type="body" sz="half" idx="4294967295"/>
          </p:nvPr>
        </p:nvSpPr>
        <p:spPr>
          <a:xfrm>
            <a:off x="360040" y="980728"/>
            <a:ext cx="11496600" cy="5445344"/>
          </a:xfrm>
        </p:spPr>
        <p:txBody>
          <a:bodyPr>
            <a:normAutofit/>
          </a:bodyPr>
          <a:lstStyle/>
          <a:p>
            <a:pPr>
              <a:lnSpc>
                <a:spcPct val="150000"/>
              </a:lnSpc>
            </a:pPr>
            <a:r>
              <a:rPr lang="en-US" altLang="zh-CN" sz="2200" dirty="0"/>
              <a:t> </a:t>
            </a:r>
            <a:r>
              <a:rPr lang="zh-CN" altLang="en-US" sz="2200" dirty="0"/>
              <a:t>静态库可解决上述不同方法的缺点</a:t>
            </a:r>
          </a:p>
          <a:p>
            <a:pPr lvl="0">
              <a:lnSpc>
                <a:spcPct val="150000"/>
              </a:lnSpc>
              <a:spcBef>
                <a:spcPts val="600"/>
              </a:spcBef>
            </a:pPr>
            <a:r>
              <a:rPr lang="en-US" altLang="zh-CN" sz="2200" dirty="0">
                <a:solidFill>
                  <a:srgbClr val="000000"/>
                </a:solidFill>
              </a:rPr>
              <a:t> </a:t>
            </a:r>
            <a:r>
              <a:rPr lang="zh-CN" altLang="en-US" sz="2200" dirty="0">
                <a:solidFill>
                  <a:srgbClr val="000000"/>
                </a:solidFill>
              </a:rPr>
              <a:t>相关的函数可以被编译为独立的目标模块，然后封装成一个单独的静态库文件</a:t>
            </a:r>
            <a:endParaRPr lang="en-US" altLang="zh-CN" sz="2200" b="0" dirty="0"/>
          </a:p>
          <a:p>
            <a:pPr>
              <a:lnSpc>
                <a:spcPct val="150000"/>
              </a:lnSpc>
              <a:spcBef>
                <a:spcPts val="600"/>
              </a:spcBef>
            </a:pPr>
            <a:r>
              <a:rPr lang="en-US" altLang="zh-CN" sz="2200" dirty="0"/>
              <a:t> </a:t>
            </a:r>
            <a:r>
              <a:rPr lang="zh-CN" altLang="en-US" sz="2200" dirty="0"/>
              <a:t>应用程序可以通过在命令行上指定单独的文件名来使用这些在库中定义的函数</a:t>
            </a:r>
          </a:p>
          <a:p>
            <a:pPr lvl="1">
              <a:lnSpc>
                <a:spcPct val="150000"/>
              </a:lnSpc>
            </a:pPr>
            <a:r>
              <a:rPr lang="zh-CN" altLang="en-US" sz="2000" dirty="0"/>
              <a:t> </a:t>
            </a:r>
            <a:r>
              <a:rPr lang="en-US" altLang="zh-CN" sz="2000" dirty="0" err="1">
                <a:latin typeface="Consolas" pitchFamily="49" charset="0"/>
                <a:cs typeface="Consolas" pitchFamily="49" charset="0"/>
              </a:rPr>
              <a:t>linux</a:t>
            </a:r>
            <a:r>
              <a:rPr lang="en-US" altLang="zh-CN" sz="2000" dirty="0">
                <a:latin typeface="Consolas" pitchFamily="49" charset="0"/>
                <a:cs typeface="Consolas" pitchFamily="49" charset="0"/>
              </a:rPr>
              <a:t>&gt; </a:t>
            </a:r>
            <a:r>
              <a:rPr lang="en-US" altLang="zh-CN" sz="2000" i="1" dirty="0" err="1">
                <a:latin typeface="Consolas" pitchFamily="49" charset="0"/>
                <a:cs typeface="Consolas" pitchFamily="49" charset="0"/>
              </a:rPr>
              <a:t>gcc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main.c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libm.a</a:t>
            </a:r>
            <a:r>
              <a:rPr lang="en-US" altLang="zh-CN" sz="2000" i="1" dirty="0">
                <a:latin typeface="Consolas" pitchFamily="49" charset="0"/>
                <a:cs typeface="Consolas" pitchFamily="49" charset="0"/>
              </a:rPr>
              <a:t> </a:t>
            </a:r>
            <a:r>
              <a:rPr lang="en-US" altLang="zh-CN" sz="2000" i="1" dirty="0">
                <a:solidFill>
                  <a:schemeClr val="bg1">
                    <a:lumMod val="65000"/>
                  </a:schemeClr>
                </a:solidFill>
                <a:latin typeface="Consolas" pitchFamily="49" charset="0"/>
                <a:cs typeface="Consolas" pitchFamily="49" charset="0"/>
              </a:rPr>
              <a:t>/</a:t>
            </a:r>
            <a:r>
              <a:rPr lang="en-US" altLang="zh-CN" sz="2000" i="1" dirty="0" err="1">
                <a:solidFill>
                  <a:schemeClr val="bg1">
                    <a:lumMod val="65000"/>
                  </a:schemeClr>
                </a:solidFill>
                <a:latin typeface="Consolas" pitchFamily="49" charset="0"/>
                <a:cs typeface="Consolas" pitchFamily="49" charset="0"/>
              </a:rPr>
              <a:t>usr</a:t>
            </a:r>
            <a:r>
              <a:rPr lang="en-US" altLang="zh-CN" sz="2000" i="1" dirty="0">
                <a:solidFill>
                  <a:schemeClr val="bg1">
                    <a:lumMod val="65000"/>
                  </a:schemeClr>
                </a:solidFill>
                <a:latin typeface="Consolas" pitchFamily="49" charset="0"/>
                <a:cs typeface="Consolas" pitchFamily="49" charset="0"/>
              </a:rPr>
              <a:t>/lib/</a:t>
            </a:r>
            <a:r>
              <a:rPr lang="en-US" altLang="zh-CN" sz="2000" i="1" dirty="0" err="1">
                <a:solidFill>
                  <a:schemeClr val="bg1">
                    <a:lumMod val="65000"/>
                  </a:schemeClr>
                </a:solidFill>
                <a:latin typeface="Consolas" pitchFamily="49" charset="0"/>
                <a:cs typeface="Consolas" pitchFamily="49" charset="0"/>
              </a:rPr>
              <a:t>libc.a</a:t>
            </a:r>
            <a:endParaRPr lang="en-US" altLang="zh-CN" sz="2000" i="1" dirty="0">
              <a:solidFill>
                <a:schemeClr val="bg1">
                  <a:lumMod val="65000"/>
                </a:schemeClr>
              </a:solidFill>
              <a:latin typeface="Consolas" pitchFamily="49" charset="0"/>
              <a:cs typeface="Consolas" pitchFamily="49" charset="0"/>
            </a:endParaRPr>
          </a:p>
          <a:p>
            <a:pPr lvl="1">
              <a:lnSpc>
                <a:spcPct val="150000"/>
              </a:lnSpc>
            </a:pPr>
            <a:r>
              <a:rPr lang="en-US" altLang="zh-CN" sz="2000" dirty="0"/>
              <a:t> </a:t>
            </a:r>
            <a:r>
              <a:rPr lang="zh-CN" altLang="en-US" sz="2000" dirty="0"/>
              <a:t>在链接时，链接器只复制被程序引用的目标模块，减少了可执行文件在磁盘和内存中的大小</a:t>
            </a:r>
            <a:endParaRPr lang="en-US" altLang="zh-CN" sz="2000" dirty="0"/>
          </a:p>
          <a:p>
            <a:pPr lvl="1">
              <a:lnSpc>
                <a:spcPct val="150000"/>
              </a:lnSpc>
            </a:pPr>
            <a:r>
              <a:rPr lang="zh-CN" altLang="en-US" sz="2000" dirty="0"/>
              <a:t> 程序员只需要包含较少的库文件的名字</a:t>
            </a:r>
            <a:endParaRPr lang="en-US" altLang="zh-CN" sz="2000" dirty="0"/>
          </a:p>
          <a:p>
            <a:pPr>
              <a:lnSpc>
                <a:spcPct val="150000"/>
              </a:lnSpc>
              <a:spcBef>
                <a:spcPts val="600"/>
              </a:spcBef>
            </a:pPr>
            <a:r>
              <a:rPr lang="en-US" altLang="zh-CN" sz="2400" b="0" dirty="0"/>
              <a:t> </a:t>
            </a:r>
            <a:r>
              <a:rPr lang="zh-CN" altLang="en-US" sz="2400" b="0" dirty="0"/>
              <a:t> </a:t>
            </a:r>
            <a:r>
              <a:rPr lang="en-US" altLang="zh-CN" sz="2200" dirty="0"/>
              <a:t>Linux </a:t>
            </a:r>
            <a:r>
              <a:rPr lang="zh-CN" altLang="en-US" sz="2200" dirty="0"/>
              <a:t>系统中：文档（</a:t>
            </a:r>
            <a:r>
              <a:rPr lang="en-US" altLang="zh-CN" sz="2200" dirty="0"/>
              <a:t>archive</a:t>
            </a:r>
            <a:r>
              <a:rPr lang="zh-CN" altLang="en-US" sz="2200" dirty="0"/>
              <a:t>）文件格式</a:t>
            </a:r>
            <a:endParaRPr lang="en-US" altLang="zh-CN" sz="2200" dirty="0"/>
          </a:p>
          <a:p>
            <a:pPr lvl="1">
              <a:lnSpc>
                <a:spcPct val="150000"/>
              </a:lnSpc>
            </a:pPr>
            <a:r>
              <a:rPr lang="zh-CN" altLang="en-US" sz="2000" dirty="0"/>
              <a:t> 是一组连接起来的可重定位目标文件（</a:t>
            </a:r>
            <a:r>
              <a:rPr lang="en-US" altLang="zh-CN" sz="2000" dirty="0"/>
              <a:t>.o</a:t>
            </a:r>
            <a:r>
              <a:rPr lang="zh-CN" altLang="en-US" sz="2000" dirty="0"/>
              <a:t>）的集合</a:t>
            </a:r>
            <a:endParaRPr lang="en-US" altLang="zh-CN" sz="2000" dirty="0"/>
          </a:p>
          <a:p>
            <a:pPr lvl="1">
              <a:lnSpc>
                <a:spcPct val="150000"/>
              </a:lnSpc>
            </a:pPr>
            <a:r>
              <a:rPr lang="zh-CN" altLang="en-US" sz="2000" dirty="0"/>
              <a:t> 有一个头部用来描述每个成员目标文件的大小和位置</a:t>
            </a:r>
            <a:endParaRPr lang="en-US" altLang="zh-CN" sz="2000" dirty="0"/>
          </a:p>
          <a:p>
            <a:pPr lvl="1">
              <a:lnSpc>
                <a:spcPct val="150000"/>
              </a:lnSpc>
            </a:pPr>
            <a:r>
              <a:rPr lang="zh-CN" altLang="en-US" sz="2000" dirty="0"/>
              <a:t> 文件名由后缀 </a:t>
            </a:r>
            <a:r>
              <a:rPr lang="en-US" altLang="zh-CN" sz="2000" dirty="0"/>
              <a:t>.a </a:t>
            </a:r>
            <a:r>
              <a:rPr lang="zh-CN" altLang="en-US" sz="2000" dirty="0"/>
              <a:t>标识</a:t>
            </a:r>
          </a:p>
        </p:txBody>
      </p:sp>
    </p:spTree>
    <p:extLst>
      <p:ext uri="{BB962C8B-B14F-4D97-AF65-F5344CB8AC3E}">
        <p14:creationId xmlns:p14="http://schemas.microsoft.com/office/powerpoint/2010/main" val="253194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4824536" cy="432048"/>
          </a:xfrm>
        </p:spPr>
        <p:txBody>
          <a:bodyPr>
            <a:normAutofit/>
          </a:bodyPr>
          <a:lstStyle/>
          <a:p>
            <a:r>
              <a:rPr lang="zh-CN" altLang="en-US" sz="2400" dirty="0">
                <a:latin typeface="+mn-lt"/>
              </a:rPr>
              <a:t>  为什么要学习关于链接的知识？</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fontScale="92500" lnSpcReduction="10000"/>
          </a:bodyPr>
          <a:lstStyle/>
          <a:p>
            <a:pPr lvl="1">
              <a:spcBef>
                <a:spcPts val="600"/>
              </a:spcBef>
              <a:spcAft>
                <a:spcPts val="600"/>
              </a:spcAft>
            </a:pPr>
            <a:r>
              <a:rPr lang="zh-CN" altLang="en-US" sz="2400" dirty="0"/>
              <a:t>  理解</a:t>
            </a:r>
            <a:r>
              <a:rPr lang="zh-CN" altLang="en-US" sz="2400" dirty="0">
                <a:solidFill>
                  <a:srgbClr val="FF0000"/>
                </a:solidFill>
              </a:rPr>
              <a:t>链接器错误</a:t>
            </a:r>
            <a:r>
              <a:rPr lang="zh-CN" altLang="en-US" sz="2400" dirty="0"/>
              <a:t>，构造大型程序</a:t>
            </a:r>
            <a:endParaRPr lang="en-US" altLang="zh-CN" sz="2400" dirty="0"/>
          </a:p>
          <a:p>
            <a:pPr lvl="1">
              <a:spcBef>
                <a:spcPts val="600"/>
              </a:spcBef>
              <a:spcAft>
                <a:spcPts val="600"/>
              </a:spcAft>
            </a:pPr>
            <a:r>
              <a:rPr lang="zh-CN" altLang="en-US" sz="2400" dirty="0"/>
              <a:t>  避免一些危险的</a:t>
            </a:r>
            <a:r>
              <a:rPr lang="zh-CN" altLang="en-US" sz="2400" dirty="0">
                <a:solidFill>
                  <a:srgbClr val="FF0000"/>
                </a:solidFill>
              </a:rPr>
              <a:t>编程错误</a:t>
            </a:r>
            <a:r>
              <a:rPr lang="zh-CN" altLang="en-US" sz="2400" dirty="0"/>
              <a:t>，如理解错误定义多个全局变量的后果</a:t>
            </a:r>
            <a:endParaRPr lang="en-US" altLang="zh-CN" sz="2400" dirty="0"/>
          </a:p>
          <a:p>
            <a:pPr lvl="1">
              <a:spcBef>
                <a:spcPts val="600"/>
              </a:spcBef>
              <a:spcAft>
                <a:spcPts val="600"/>
              </a:spcAft>
            </a:pPr>
            <a:r>
              <a:rPr lang="zh-CN" altLang="en-US" sz="2400" dirty="0"/>
              <a:t>  理解语言的</a:t>
            </a:r>
            <a:r>
              <a:rPr lang="zh-CN" altLang="en-US" sz="2400" dirty="0">
                <a:solidFill>
                  <a:srgbClr val="FF0000"/>
                </a:solidFill>
              </a:rPr>
              <a:t>作用域</a:t>
            </a:r>
            <a:r>
              <a:rPr lang="zh-CN" altLang="en-US" sz="2400" dirty="0"/>
              <a:t>规则是如何实现的</a:t>
            </a:r>
            <a:endParaRPr lang="en-US" altLang="zh-CN" sz="2400" dirty="0"/>
          </a:p>
          <a:p>
            <a:pPr lvl="2">
              <a:spcBef>
                <a:spcPts val="600"/>
              </a:spcBef>
              <a:spcAft>
                <a:spcPts val="600"/>
              </a:spcAft>
            </a:pPr>
            <a:r>
              <a:rPr lang="zh-CN" altLang="en-US" sz="2000" dirty="0"/>
              <a:t>  </a:t>
            </a:r>
            <a:r>
              <a:rPr lang="zh-CN" altLang="en-US" sz="1900" dirty="0"/>
              <a:t>全局和局部变量之间的区别是什么？</a:t>
            </a:r>
            <a:endParaRPr lang="en-US" altLang="zh-CN" sz="1900" dirty="0"/>
          </a:p>
          <a:p>
            <a:pPr lvl="2">
              <a:spcBef>
                <a:spcPts val="600"/>
              </a:spcBef>
              <a:spcAft>
                <a:spcPts val="600"/>
              </a:spcAft>
            </a:pPr>
            <a:r>
              <a:rPr lang="zh-CN" altLang="en-US" sz="1900" dirty="0"/>
              <a:t>  定义一个具有 </a:t>
            </a:r>
            <a:r>
              <a:rPr lang="en-US" altLang="zh-CN" sz="1900" dirty="0"/>
              <a:t>static </a:t>
            </a:r>
            <a:r>
              <a:rPr lang="zh-CN" altLang="en-US" sz="1900" dirty="0"/>
              <a:t>属性的变量或者函数时，实际意味着什么？</a:t>
            </a:r>
            <a:endParaRPr lang="en-US" altLang="zh-CN" sz="1900" dirty="0"/>
          </a:p>
          <a:p>
            <a:pPr lvl="1">
              <a:spcBef>
                <a:spcPts val="600"/>
              </a:spcBef>
              <a:spcAft>
                <a:spcPts val="600"/>
              </a:spcAft>
            </a:pPr>
            <a:r>
              <a:rPr lang="zh-CN" altLang="en-US" sz="2400" dirty="0"/>
              <a:t>  理解其他重要的</a:t>
            </a:r>
            <a:r>
              <a:rPr lang="zh-CN" altLang="en-US" sz="2400" dirty="0">
                <a:solidFill>
                  <a:srgbClr val="FF0000"/>
                </a:solidFill>
              </a:rPr>
              <a:t>系统概念</a:t>
            </a:r>
            <a:endParaRPr lang="en-US" altLang="zh-CN" sz="2400" dirty="0">
              <a:solidFill>
                <a:srgbClr val="FF0000"/>
              </a:solidFill>
            </a:endParaRPr>
          </a:p>
          <a:p>
            <a:pPr lvl="2">
              <a:spcBef>
                <a:spcPts val="600"/>
              </a:spcBef>
              <a:spcAft>
                <a:spcPts val="600"/>
              </a:spcAft>
            </a:pPr>
            <a:r>
              <a:rPr lang="zh-CN" altLang="en-US" sz="1900" dirty="0"/>
              <a:t>  链接器产生的可执行目标文件在重要的系统功能中扮演着关键角色</a:t>
            </a:r>
            <a:endParaRPr lang="en-US" altLang="zh-CN" sz="1900" dirty="0"/>
          </a:p>
          <a:p>
            <a:pPr lvl="2">
              <a:spcBef>
                <a:spcPts val="600"/>
              </a:spcBef>
              <a:spcAft>
                <a:spcPts val="600"/>
              </a:spcAft>
            </a:pPr>
            <a:r>
              <a:rPr lang="en-US" altLang="zh-CN" sz="1900" dirty="0"/>
              <a:t>  </a:t>
            </a:r>
            <a:r>
              <a:rPr lang="zh-CN" altLang="en-US" sz="1900" dirty="0"/>
              <a:t>如加载和运行程序、虚拟内存、分页、内存映射</a:t>
            </a:r>
            <a:endParaRPr lang="en-US" altLang="zh-CN" sz="2200" dirty="0"/>
          </a:p>
          <a:p>
            <a:pPr lvl="1">
              <a:spcBef>
                <a:spcPts val="600"/>
              </a:spcBef>
              <a:spcAft>
                <a:spcPts val="600"/>
              </a:spcAft>
            </a:pPr>
            <a:r>
              <a:rPr lang="zh-CN" altLang="en-US" sz="2400" dirty="0"/>
              <a:t>  能够利用</a:t>
            </a:r>
            <a:r>
              <a:rPr lang="zh-CN" altLang="en-US" sz="2400" dirty="0">
                <a:solidFill>
                  <a:srgbClr val="FF0000"/>
                </a:solidFill>
              </a:rPr>
              <a:t>共享库</a:t>
            </a:r>
            <a:br>
              <a:rPr lang="zh-CN" altLang="en-US" sz="2400" dirty="0">
                <a:solidFill>
                  <a:srgbClr val="FF0000"/>
                </a:solidFill>
              </a:rPr>
            </a:br>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18901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静态库示例</a:t>
            </a:r>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908721"/>
            <a:ext cx="11521279" cy="480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767064" y="5877272"/>
            <a:ext cx="4417168" cy="361061"/>
          </a:xfrm>
          <a:prstGeom prst="rect">
            <a:avLst/>
          </a:prstGeom>
        </p:spPr>
        <p:txBody>
          <a:bodyPr wrap="square">
            <a:spAutoFit/>
          </a:bodyPr>
          <a:lstStyle/>
          <a:p>
            <a:pPr algn="ctr">
              <a:buNone/>
            </a:pPr>
            <a:r>
              <a:rPr lang="en-US" altLang="zh-CN" sz="2000" dirty="0" err="1">
                <a:solidFill>
                  <a:srgbClr val="FF0000"/>
                </a:solidFill>
                <a:latin typeface="Courier New" pitchFamily="49" charset="0"/>
                <a:cs typeface="Courier New" pitchFamily="49" charset="0"/>
              </a:rPr>
              <a:t>libvector</a:t>
            </a:r>
            <a:r>
              <a:rPr lang="en-US" altLang="zh-CN" sz="2000" b="0" dirty="0">
                <a:solidFill>
                  <a:srgbClr val="FF0000"/>
                </a:solidFill>
              </a:rPr>
              <a:t> </a:t>
            </a:r>
            <a:r>
              <a:rPr lang="zh-CN" altLang="en-US" sz="2000" dirty="0">
                <a:solidFill>
                  <a:srgbClr val="FF0000"/>
                </a:solidFill>
              </a:rPr>
              <a:t>库中的成员目标文件 </a:t>
            </a:r>
          </a:p>
        </p:txBody>
      </p:sp>
      <p:sp>
        <p:nvSpPr>
          <p:cNvPr id="5" name="椭圆 4"/>
          <p:cNvSpPr/>
          <p:nvPr/>
        </p:nvSpPr>
        <p:spPr bwMode="auto">
          <a:xfrm>
            <a:off x="623392" y="908720"/>
            <a:ext cx="1309354" cy="414535"/>
          </a:xfrm>
          <a:prstGeom prst="ellipse">
            <a:avLst/>
          </a:prstGeom>
          <a:noFill/>
          <a:ln w="22225" cap="flat" cmpd="sng" algn="ctr">
            <a:solidFill>
              <a:srgbClr val="FF000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6" name="椭圆 5"/>
          <p:cNvSpPr/>
          <p:nvPr/>
        </p:nvSpPr>
        <p:spPr bwMode="auto">
          <a:xfrm>
            <a:off x="6672064" y="908720"/>
            <a:ext cx="1440160" cy="414535"/>
          </a:xfrm>
          <a:prstGeom prst="ellipse">
            <a:avLst/>
          </a:prstGeom>
          <a:noFill/>
          <a:ln w="22225" cap="flat" cmpd="sng" algn="ctr">
            <a:solidFill>
              <a:srgbClr val="FF000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Tree>
    <p:extLst>
      <p:ext uri="{BB962C8B-B14F-4D97-AF65-F5344CB8AC3E}">
        <p14:creationId xmlns:p14="http://schemas.microsoft.com/office/powerpoint/2010/main" val="2531941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创建</a:t>
            </a:r>
            <a:r>
              <a:rPr lang="zh-CN" altLang="en-US" sz="2400" i="0" dirty="0">
                <a:latin typeface="+mn-lt"/>
              </a:rPr>
              <a:t>静态库</a:t>
            </a:r>
          </a:p>
        </p:txBody>
      </p:sp>
      <p:sp>
        <p:nvSpPr>
          <p:cNvPr id="35" name="矩形 34"/>
          <p:cNvSpPr/>
          <p:nvPr/>
        </p:nvSpPr>
        <p:spPr>
          <a:xfrm>
            <a:off x="695400" y="980728"/>
            <a:ext cx="6096000" cy="406265"/>
          </a:xfrm>
          <a:prstGeom prst="rect">
            <a:avLst/>
          </a:prstGeom>
        </p:spPr>
        <p:txBody>
          <a:bodyPr>
            <a:spAutoFit/>
          </a:bodyPr>
          <a:lstStyle/>
          <a:p>
            <a:pPr>
              <a:buNone/>
            </a:pPr>
            <a:r>
              <a:rPr lang="zh-CN" altLang="en-US" sz="2400" dirty="0"/>
              <a:t>使用</a:t>
            </a:r>
            <a:r>
              <a:rPr lang="en-US" altLang="zh-CN" sz="2400" dirty="0"/>
              <a:t>AR</a:t>
            </a:r>
            <a:r>
              <a:rPr lang="zh-CN" altLang="en-US" sz="2400" dirty="0"/>
              <a:t>工具： </a:t>
            </a:r>
          </a:p>
        </p:txBody>
      </p:sp>
      <p:sp>
        <p:nvSpPr>
          <p:cNvPr id="36" name="Line 2"/>
          <p:cNvSpPr>
            <a:spLocks noChangeShapeType="1"/>
          </p:cNvSpPr>
          <p:nvPr/>
        </p:nvSpPr>
        <p:spPr bwMode="auto">
          <a:xfrm>
            <a:off x="4638107" y="2784624"/>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37" name="Rectangle 3"/>
          <p:cNvSpPr>
            <a:spLocks noChangeArrowheads="1"/>
          </p:cNvSpPr>
          <p:nvPr/>
        </p:nvSpPr>
        <p:spPr bwMode="auto">
          <a:xfrm>
            <a:off x="3952307" y="3154512"/>
            <a:ext cx="1371600" cy="391046"/>
          </a:xfrm>
          <a:prstGeom prst="rect">
            <a:avLst/>
          </a:prstGeom>
          <a:solidFill>
            <a:srgbClr val="DEDFF5"/>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Translator</a:t>
            </a:r>
          </a:p>
        </p:txBody>
      </p:sp>
      <p:sp>
        <p:nvSpPr>
          <p:cNvPr id="38" name="Text Box 4"/>
          <p:cNvSpPr txBox="1">
            <a:spLocks noChangeArrowheads="1"/>
          </p:cNvSpPr>
          <p:nvPr/>
        </p:nvSpPr>
        <p:spPr bwMode="auto">
          <a:xfrm>
            <a:off x="3935760" y="2490937"/>
            <a:ext cx="1412864"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addvec.c</a:t>
            </a:r>
            <a:endParaRPr lang="en-GB" sz="2000" b="1" dirty="0">
              <a:latin typeface="Courier New" pitchFamily="49" charset="0"/>
              <a:ea typeface="msgothic" charset="0"/>
              <a:cs typeface="msgothic" charset="0"/>
            </a:endParaRPr>
          </a:p>
        </p:txBody>
      </p:sp>
      <p:sp>
        <p:nvSpPr>
          <p:cNvPr id="39" name="Text Box 5"/>
          <p:cNvSpPr txBox="1">
            <a:spLocks noChangeArrowheads="1"/>
          </p:cNvSpPr>
          <p:nvPr/>
        </p:nvSpPr>
        <p:spPr bwMode="auto">
          <a:xfrm>
            <a:off x="4104707" y="3851424"/>
            <a:ext cx="1412864"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addvec.o</a:t>
            </a:r>
            <a:endParaRPr lang="en-GB" sz="2000" b="1" dirty="0">
              <a:latin typeface="Courier New" pitchFamily="49" charset="0"/>
              <a:ea typeface="msgothic" charset="0"/>
              <a:cs typeface="msgothic" charset="0"/>
            </a:endParaRPr>
          </a:p>
        </p:txBody>
      </p:sp>
      <p:sp>
        <p:nvSpPr>
          <p:cNvPr id="40" name="Line 10"/>
          <p:cNvSpPr>
            <a:spLocks noChangeShapeType="1"/>
          </p:cNvSpPr>
          <p:nvPr/>
        </p:nvSpPr>
        <p:spPr bwMode="auto">
          <a:xfrm>
            <a:off x="4638107" y="3546624"/>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1" name="Text Box 13"/>
          <p:cNvSpPr txBox="1">
            <a:spLocks noChangeArrowheads="1"/>
          </p:cNvSpPr>
          <p:nvPr/>
        </p:nvSpPr>
        <p:spPr bwMode="auto">
          <a:xfrm>
            <a:off x="5008331" y="5488831"/>
            <a:ext cx="1874529"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libvector.a</a:t>
            </a:r>
            <a:endParaRPr lang="en-GB" sz="2000" b="1" dirty="0">
              <a:latin typeface="Courier New" pitchFamily="49" charset="0"/>
              <a:ea typeface="msgothic" charset="0"/>
              <a:cs typeface="msgothic" charset="0"/>
            </a:endParaRPr>
          </a:p>
        </p:txBody>
      </p:sp>
      <p:sp>
        <p:nvSpPr>
          <p:cNvPr id="42" name="Line 14"/>
          <p:cNvSpPr>
            <a:spLocks noChangeShapeType="1"/>
          </p:cNvSpPr>
          <p:nvPr/>
        </p:nvSpPr>
        <p:spPr bwMode="auto">
          <a:xfrm flipH="1">
            <a:off x="6456130" y="4167337"/>
            <a:ext cx="457201" cy="466742"/>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3" name="Rectangle 15"/>
          <p:cNvSpPr>
            <a:spLocks noChangeArrowheads="1"/>
          </p:cNvSpPr>
          <p:nvPr/>
        </p:nvSpPr>
        <p:spPr bwMode="auto">
          <a:xfrm>
            <a:off x="4398731" y="4650631"/>
            <a:ext cx="2971800" cy="3910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alibri" pitchFamily="34" charset="0"/>
                <a:ea typeface="msgothic" charset="0"/>
                <a:cs typeface="msgothic" charset="0"/>
              </a:rPr>
              <a:t>Archiver</a:t>
            </a:r>
            <a:r>
              <a:rPr lang="en-GB" sz="2000" b="1" dirty="0">
                <a:latin typeface="Calibri" pitchFamily="34" charset="0"/>
                <a:ea typeface="msgothic" charset="0"/>
                <a:cs typeface="msgothic" charset="0"/>
              </a:rPr>
              <a:t> (</a:t>
            </a:r>
            <a:r>
              <a:rPr lang="en-GB" sz="2000" b="1" dirty="0" err="1">
                <a:latin typeface="Calibri" pitchFamily="34" charset="0"/>
                <a:ea typeface="msgothic" charset="0"/>
                <a:cs typeface="msgothic" charset="0"/>
              </a:rPr>
              <a:t>ar</a:t>
            </a:r>
            <a:r>
              <a:rPr lang="en-GB" sz="2000" b="1" dirty="0">
                <a:latin typeface="Calibri" pitchFamily="34" charset="0"/>
                <a:ea typeface="msgothic" charset="0"/>
                <a:cs typeface="msgothic" charset="0"/>
              </a:rPr>
              <a:t>)</a:t>
            </a:r>
          </a:p>
        </p:txBody>
      </p:sp>
      <p:sp>
        <p:nvSpPr>
          <p:cNvPr id="44" name="Rectangle 17"/>
          <p:cNvSpPr>
            <a:spLocks noChangeArrowheads="1"/>
          </p:cNvSpPr>
          <p:nvPr/>
        </p:nvSpPr>
        <p:spPr bwMode="auto">
          <a:xfrm>
            <a:off x="6227531" y="3161520"/>
            <a:ext cx="1371600" cy="3910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Translator</a:t>
            </a:r>
          </a:p>
        </p:txBody>
      </p:sp>
      <p:sp>
        <p:nvSpPr>
          <p:cNvPr id="45" name="Text Box 18"/>
          <p:cNvSpPr txBox="1">
            <a:spLocks noChangeArrowheads="1"/>
          </p:cNvSpPr>
          <p:nvPr/>
        </p:nvSpPr>
        <p:spPr bwMode="auto">
          <a:xfrm>
            <a:off x="6168008" y="2486833"/>
            <a:ext cx="1566752"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multvec.c</a:t>
            </a:r>
            <a:endParaRPr lang="en-GB" sz="2000" b="1" dirty="0">
              <a:latin typeface="Courier New" pitchFamily="49" charset="0"/>
              <a:ea typeface="msgothic" charset="0"/>
              <a:cs typeface="msgothic" charset="0"/>
            </a:endParaRPr>
          </a:p>
        </p:txBody>
      </p:sp>
      <p:sp>
        <p:nvSpPr>
          <p:cNvPr id="46" name="Text Box 19"/>
          <p:cNvSpPr txBox="1">
            <a:spLocks noChangeArrowheads="1"/>
          </p:cNvSpPr>
          <p:nvPr/>
        </p:nvSpPr>
        <p:spPr bwMode="auto">
          <a:xfrm>
            <a:off x="6257694" y="3858433"/>
            <a:ext cx="1566752"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dirty="0" err="1">
                <a:latin typeface="Courier New" pitchFamily="49" charset="0"/>
                <a:ea typeface="msgothic" charset="0"/>
                <a:cs typeface="msgothic" charset="0"/>
              </a:rPr>
              <a:t>multvec.o</a:t>
            </a:r>
            <a:endParaRPr lang="en-GB" sz="2000" b="1" dirty="0">
              <a:latin typeface="Courier New" pitchFamily="49" charset="0"/>
              <a:ea typeface="msgothic" charset="0"/>
              <a:cs typeface="msgothic" charset="0"/>
            </a:endParaRPr>
          </a:p>
        </p:txBody>
      </p:sp>
      <p:sp>
        <p:nvSpPr>
          <p:cNvPr id="47" name="Line 20"/>
          <p:cNvSpPr>
            <a:spLocks noChangeShapeType="1"/>
          </p:cNvSpPr>
          <p:nvPr/>
        </p:nvSpPr>
        <p:spPr bwMode="auto">
          <a:xfrm>
            <a:off x="6913331" y="2791633"/>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8" name="Line 21"/>
          <p:cNvSpPr>
            <a:spLocks noChangeShapeType="1"/>
          </p:cNvSpPr>
          <p:nvPr/>
        </p:nvSpPr>
        <p:spPr bwMode="auto">
          <a:xfrm>
            <a:off x="6913331" y="3553633"/>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9" name="Line 22"/>
          <p:cNvSpPr>
            <a:spLocks noChangeShapeType="1"/>
          </p:cNvSpPr>
          <p:nvPr/>
        </p:nvSpPr>
        <p:spPr bwMode="auto">
          <a:xfrm>
            <a:off x="4703531" y="4171441"/>
            <a:ext cx="685800" cy="462638"/>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50" name="Line 24"/>
          <p:cNvSpPr>
            <a:spLocks noChangeShapeType="1"/>
          </p:cNvSpPr>
          <p:nvPr/>
        </p:nvSpPr>
        <p:spPr bwMode="auto">
          <a:xfrm>
            <a:off x="5846531" y="5093543"/>
            <a:ext cx="1588" cy="4572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2" name="文本框 1"/>
          <p:cNvSpPr txBox="1"/>
          <p:nvPr/>
        </p:nvSpPr>
        <p:spPr>
          <a:xfrm>
            <a:off x="2112743" y="6022231"/>
            <a:ext cx="4914222" cy="674031"/>
          </a:xfrm>
          <a:prstGeom prst="rect">
            <a:avLst/>
          </a:prstGeom>
          <a:noFill/>
        </p:spPr>
        <p:txBody>
          <a:bodyPr wrap="square" rtlCol="0">
            <a:spAutoFit/>
          </a:bodyPr>
          <a:lstStyle/>
          <a:p>
            <a:pPr>
              <a:buNone/>
            </a:pPr>
            <a:r>
              <a:rPr lang="en-US" altLang="zh-CN" dirty="0" err="1"/>
              <a:t>ar</a:t>
            </a:r>
            <a:r>
              <a:rPr lang="zh-CN" altLang="en-US" dirty="0"/>
              <a:t>：集合许多文件，成为单一的库文件</a:t>
            </a:r>
            <a:endParaRPr lang="en-US" altLang="zh-CN" dirty="0"/>
          </a:p>
          <a:p>
            <a:pPr>
              <a:buNone/>
            </a:pPr>
            <a:r>
              <a:rPr lang="en-US" altLang="zh-CN" dirty="0" err="1"/>
              <a:t>ar</a:t>
            </a:r>
            <a:r>
              <a:rPr lang="en-US" altLang="zh-CN" dirty="0"/>
              <a:t> -t </a:t>
            </a:r>
            <a:r>
              <a:rPr lang="zh-CN" altLang="en-US" dirty="0"/>
              <a:t>显示所有文件</a:t>
            </a:r>
          </a:p>
        </p:txBody>
      </p:sp>
      <p:pic>
        <p:nvPicPr>
          <p:cNvPr id="3" name="图片 2"/>
          <p:cNvPicPr>
            <a:picLocks noChangeAspect="1"/>
          </p:cNvPicPr>
          <p:nvPr/>
        </p:nvPicPr>
        <p:blipFill>
          <a:blip r:embed="rId3"/>
          <a:stretch>
            <a:fillRect/>
          </a:stretch>
        </p:blipFill>
        <p:spPr>
          <a:xfrm>
            <a:off x="1991544" y="1438463"/>
            <a:ext cx="7289690" cy="906016"/>
          </a:xfrm>
          <a:prstGeom prst="rect">
            <a:avLst/>
          </a:prstGeom>
          <a:ln w="12700">
            <a:solidFill>
              <a:schemeClr val="accent1"/>
            </a:solidFill>
          </a:ln>
        </p:spPr>
      </p:pic>
    </p:spTree>
    <p:extLst>
      <p:ext uri="{BB962C8B-B14F-4D97-AF65-F5344CB8AC3E}">
        <p14:creationId xmlns:p14="http://schemas.microsoft.com/office/powerpoint/2010/main" val="275678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使用静态库</a:t>
            </a:r>
          </a:p>
        </p:txBody>
      </p:sp>
      <p:sp>
        <p:nvSpPr>
          <p:cNvPr id="126979" name="Rectangle 3"/>
          <p:cNvSpPr>
            <a:spLocks noGrp="1" noChangeArrowheads="1"/>
          </p:cNvSpPr>
          <p:nvPr>
            <p:ph type="body" sz="half" idx="4294967295"/>
          </p:nvPr>
        </p:nvSpPr>
        <p:spPr>
          <a:xfrm>
            <a:off x="360040" y="1052736"/>
            <a:ext cx="11496600" cy="5445344"/>
          </a:xfrm>
        </p:spPr>
        <p:txBody>
          <a:bodyPr>
            <a:normAutofit fontScale="92500" lnSpcReduction="20000"/>
          </a:bodyPr>
          <a:lstStyle/>
          <a:p>
            <a:r>
              <a:rPr lang="zh-CN" altLang="en-US" sz="2400" dirty="0"/>
              <a:t>编写一个应用 </a:t>
            </a:r>
            <a:r>
              <a:rPr lang="en-US" altLang="zh-CN" sz="2400" i="1" dirty="0">
                <a:latin typeface="Times New Roman" pitchFamily="18" charset="0"/>
                <a:cs typeface="Times New Roman" pitchFamily="18" charset="0"/>
              </a:rPr>
              <a:t>main2.c </a:t>
            </a:r>
            <a:r>
              <a:rPr lang="zh-CN" altLang="en-US" sz="2400" dirty="0">
                <a:latin typeface="Times New Roman" pitchFamily="18" charset="0"/>
                <a:cs typeface="Times New Roman" pitchFamily="18" charset="0"/>
              </a:rPr>
              <a:t>，</a:t>
            </a:r>
            <a:r>
              <a:rPr lang="zh-CN" altLang="en-US" sz="2400" dirty="0"/>
              <a:t>调用 </a:t>
            </a:r>
            <a:r>
              <a:rPr lang="en-US" altLang="zh-CN" sz="2400" dirty="0" err="1"/>
              <a:t>addvec</a:t>
            </a:r>
            <a:r>
              <a:rPr lang="en-US" altLang="zh-CN" sz="2400" dirty="0"/>
              <a:t> </a:t>
            </a:r>
            <a:r>
              <a:rPr lang="zh-CN" altLang="en-US" sz="2400" dirty="0"/>
              <a:t>库函数</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200" dirty="0"/>
          </a:p>
          <a:p>
            <a:pPr marL="0" indent="0">
              <a:buNone/>
            </a:pPr>
            <a:r>
              <a:rPr lang="zh-CN" altLang="en-US" sz="2200" dirty="0"/>
              <a:t>                     头文件 </a:t>
            </a:r>
            <a:r>
              <a:rPr lang="en-US" altLang="zh-CN" sz="2200" dirty="0"/>
              <a:t>vector .h </a:t>
            </a:r>
            <a:r>
              <a:rPr lang="zh-CN" altLang="en-US" sz="2200" dirty="0"/>
              <a:t>定义了 </a:t>
            </a:r>
            <a:r>
              <a:rPr lang="en-US" altLang="zh-CN" sz="2200" dirty="0" err="1"/>
              <a:t>libvector</a:t>
            </a:r>
            <a:r>
              <a:rPr lang="en-US" altLang="zh-CN" sz="2200" dirty="0"/>
              <a:t> .a </a:t>
            </a:r>
            <a:r>
              <a:rPr lang="zh-CN" altLang="en-US" sz="2200" dirty="0"/>
              <a:t>中的函数原型</a:t>
            </a:r>
            <a:endParaRPr lang="zh-CN" altLang="en-US" sz="1900" dirty="0"/>
          </a:p>
        </p:txBody>
      </p:sp>
      <p:pic>
        <p:nvPicPr>
          <p:cNvPr id="219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111" y="1628800"/>
            <a:ext cx="8499778" cy="408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59506" y="4604084"/>
            <a:ext cx="4559968" cy="596643"/>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6" name="TextBox 5"/>
          <p:cNvSpPr txBox="1"/>
          <p:nvPr/>
        </p:nvSpPr>
        <p:spPr>
          <a:xfrm>
            <a:off x="2351583" y="1988839"/>
            <a:ext cx="2485111" cy="561855"/>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Tree>
    <p:extLst>
      <p:ext uri="{BB962C8B-B14F-4D97-AF65-F5344CB8AC3E}">
        <p14:creationId xmlns:p14="http://schemas.microsoft.com/office/powerpoint/2010/main" val="2266537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和静态库链接</a:t>
            </a: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660" y="2213997"/>
            <a:ext cx="9327844" cy="38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980728"/>
            <a:ext cx="7991475" cy="8001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6537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916079"/>
            <a:ext cx="11496600" cy="5445344"/>
          </a:xfrm>
        </p:spPr>
        <p:txBody>
          <a:bodyPr>
            <a:normAutofit/>
          </a:bodyPr>
          <a:lstStyle/>
          <a:p>
            <a:r>
              <a:rPr lang="en-US" altLang="zh-CN" sz="2400" dirty="0"/>
              <a:t> </a:t>
            </a:r>
            <a:r>
              <a:rPr lang="zh-CN" altLang="en-US" sz="2400" dirty="0"/>
              <a:t>链接器</a:t>
            </a:r>
            <a:r>
              <a:rPr lang="zh-CN" altLang="en-US" sz="2400" dirty="0">
                <a:solidFill>
                  <a:srgbClr val="FF0000"/>
                </a:solidFill>
              </a:rPr>
              <a:t>从左到右</a:t>
            </a:r>
            <a:r>
              <a:rPr lang="zh-CN" altLang="en-US" sz="2400" dirty="0"/>
              <a:t>按照它们在编译器驱动程序</a:t>
            </a:r>
            <a:r>
              <a:rPr lang="zh-CN" altLang="en-US" sz="2400" dirty="0">
                <a:solidFill>
                  <a:srgbClr val="FF0000"/>
                </a:solidFill>
              </a:rPr>
              <a:t>命令行上出现的顺序</a:t>
            </a:r>
            <a:r>
              <a:rPr lang="zh-CN" altLang="en-US" sz="2400" dirty="0"/>
              <a:t>来扫描可重定位目标文件（</a:t>
            </a:r>
            <a:r>
              <a:rPr lang="en-US" altLang="zh-CN" sz="2400" dirty="0"/>
              <a:t>.o</a:t>
            </a:r>
            <a:r>
              <a:rPr lang="zh-CN" altLang="en-US" sz="2400" dirty="0"/>
              <a:t>）和存档文件（</a:t>
            </a:r>
            <a:r>
              <a:rPr lang="en-US" altLang="zh-CN" sz="2400" dirty="0"/>
              <a:t>.a</a:t>
            </a:r>
            <a:r>
              <a:rPr lang="zh-CN" altLang="en-US" sz="2400" dirty="0"/>
              <a:t>）</a:t>
            </a:r>
            <a:endParaRPr lang="en-US" altLang="zh-CN" sz="2000" dirty="0"/>
          </a:p>
          <a:p>
            <a:pPr marL="0" indent="0">
              <a:buNone/>
            </a:pPr>
            <a:endParaRPr lang="en-US" altLang="zh-CN" sz="2000" b="0" dirty="0"/>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12675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bwMode="auto">
          <a:xfrm>
            <a:off x="6037385" y="2495727"/>
            <a:ext cx="1138735" cy="0"/>
          </a:xfrm>
          <a:prstGeom prst="line">
            <a:avLst/>
          </a:prstGeom>
          <a:noFill/>
          <a:ln w="25400"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7621561" y="2492896"/>
            <a:ext cx="1786807" cy="2831"/>
          </a:xfrm>
          <a:prstGeom prst="line">
            <a:avLst/>
          </a:prstGeom>
          <a:noFill/>
          <a:ln w="25400" cap="flat" cmpd="sng" algn="ctr">
            <a:solidFill>
              <a:srgbClr val="FF0000"/>
            </a:solidFill>
            <a:prstDash val="solid"/>
            <a:round/>
            <a:headEnd type="none" w="med" len="med"/>
            <a:tailEnd type="none" w="med" len="med"/>
          </a:ln>
          <a:effectLst/>
        </p:spPr>
      </p:cxn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2636912"/>
            <a:ext cx="7776864" cy="37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941282" y="1922929"/>
            <a:ext cx="442750" cy="353943"/>
          </a:xfrm>
          <a:prstGeom prst="rect">
            <a:avLst/>
          </a:prstGeom>
        </p:spPr>
        <p:txBody>
          <a:bodyPr wrap="none">
            <a:spAutoFit/>
          </a:bodyPr>
          <a:lstStyle/>
          <a:p>
            <a:pPr>
              <a:buNone/>
            </a:pPr>
            <a:r>
              <a:rPr lang="zh-CN" altLang="en-US" sz="2000" dirty="0">
                <a:solidFill>
                  <a:srgbClr val="FF0000"/>
                </a:solidFill>
              </a:rPr>
              <a:t>①</a:t>
            </a:r>
          </a:p>
        </p:txBody>
      </p:sp>
      <p:sp>
        <p:nvSpPr>
          <p:cNvPr id="3" name="矩形 2"/>
          <p:cNvSpPr/>
          <p:nvPr/>
        </p:nvSpPr>
        <p:spPr>
          <a:xfrm>
            <a:off x="7320136" y="1922929"/>
            <a:ext cx="442750" cy="353943"/>
          </a:xfrm>
          <a:prstGeom prst="rect">
            <a:avLst/>
          </a:prstGeom>
        </p:spPr>
        <p:txBody>
          <a:bodyPr wrap="none">
            <a:spAutoFit/>
          </a:bodyPr>
          <a:lstStyle/>
          <a:p>
            <a:pPr>
              <a:buNone/>
            </a:pPr>
            <a:r>
              <a:rPr lang="zh-CN" altLang="en-US" sz="2000" dirty="0">
                <a:solidFill>
                  <a:srgbClr val="FF0000"/>
                </a:solidFill>
              </a:rPr>
              <a:t>②</a:t>
            </a:r>
          </a:p>
        </p:txBody>
      </p:sp>
    </p:spTree>
    <p:extLst>
      <p:ext uri="{BB962C8B-B14F-4D97-AF65-F5344CB8AC3E}">
        <p14:creationId xmlns:p14="http://schemas.microsoft.com/office/powerpoint/2010/main" val="2751517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r>
              <a:rPr lang="zh-CN" altLang="en-US" sz="2400" dirty="0"/>
              <a:t> 在扫描中，链接器维护一个可重定位目标文件的集合 </a:t>
            </a:r>
            <a:r>
              <a:rPr lang="en-US" altLang="zh-CN" sz="2400" dirty="0"/>
              <a:t>E</a:t>
            </a:r>
            <a:r>
              <a:rPr lang="zh-CN" altLang="en-US" sz="2400" dirty="0"/>
              <a:t>（这个集合中的文件会被合并起来形成可执行文件），一个未解析的符号（即引用了但是尚未定义的符号）集合 </a:t>
            </a:r>
            <a:r>
              <a:rPr lang="en-US" altLang="zh-CN" sz="2400" dirty="0"/>
              <a:t>U, </a:t>
            </a:r>
            <a:r>
              <a:rPr lang="zh-CN" altLang="en-US" sz="2400" dirty="0"/>
              <a:t>以及一个在前面输入文件中已定义的符号集合 </a:t>
            </a:r>
            <a:r>
              <a:rPr lang="en-US" altLang="zh-CN" sz="2400" dirty="0"/>
              <a:t>D</a:t>
            </a:r>
          </a:p>
          <a:p>
            <a:endParaRPr lang="en-US" altLang="zh-CN" sz="2000" b="0" dirty="0">
              <a:latin typeface="Courier New" pitchFamily="49" charset="0"/>
              <a:cs typeface="Courier New" pitchFamily="49" charset="0"/>
            </a:endParaRPr>
          </a:p>
          <a:p>
            <a:r>
              <a:rPr lang="zh-CN" altLang="en-US" sz="2400" dirty="0"/>
              <a:t> 初始时，</a:t>
            </a:r>
            <a:r>
              <a:rPr lang="en-US" altLang="zh-CN" sz="2400" dirty="0"/>
              <a:t>E </a:t>
            </a:r>
            <a:r>
              <a:rPr lang="zh-CN" altLang="en-US" sz="2400" dirty="0"/>
              <a:t>、 </a:t>
            </a:r>
            <a:r>
              <a:rPr lang="en-US" altLang="zh-CN" sz="2400" dirty="0"/>
              <a:t>U </a:t>
            </a:r>
            <a:r>
              <a:rPr lang="zh-CN" altLang="en-US" sz="2400" dirty="0"/>
              <a:t>和 </a:t>
            </a:r>
            <a:r>
              <a:rPr lang="en-US" altLang="zh-CN" sz="2400" dirty="0"/>
              <a:t>D </a:t>
            </a:r>
            <a:r>
              <a:rPr lang="zh-CN" altLang="en-US" sz="2400" dirty="0"/>
              <a:t>均为空</a:t>
            </a:r>
            <a:endParaRPr lang="en-US" altLang="zh-CN" sz="2400" dirty="0"/>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3490193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r>
              <a:rPr lang="zh-CN" altLang="en-US" sz="2400" dirty="0"/>
              <a:t> 对于命令行上的每个输入文件 </a:t>
            </a:r>
            <a:r>
              <a:rPr lang="en-US" altLang="zh-CN" sz="2000" i="1" dirty="0">
                <a:latin typeface="Consolas" pitchFamily="49" charset="0"/>
                <a:cs typeface="Consolas" pitchFamily="49" charset="0"/>
              </a:rPr>
              <a:t>f</a:t>
            </a:r>
            <a:r>
              <a:rPr lang="en-US" altLang="zh-CN" sz="2400" dirty="0"/>
              <a:t>, </a:t>
            </a:r>
            <a:r>
              <a:rPr lang="zh-CN" altLang="en-US" sz="2400" dirty="0"/>
              <a:t>链接器会判断 </a:t>
            </a:r>
            <a:r>
              <a:rPr lang="en-US" altLang="zh-CN" sz="2000" i="1" dirty="0">
                <a:latin typeface="Consolas" pitchFamily="49" charset="0"/>
                <a:cs typeface="Consolas" pitchFamily="49" charset="0"/>
              </a:rPr>
              <a:t>f</a:t>
            </a:r>
            <a:r>
              <a:rPr lang="en-US" altLang="zh-CN" sz="2400" dirty="0"/>
              <a:t> </a:t>
            </a:r>
            <a:r>
              <a:rPr lang="zh-CN" altLang="en-US" sz="2400" dirty="0"/>
              <a:t>是一个目标文件还是一个存档文</a:t>
            </a:r>
          </a:p>
          <a:p>
            <a:pPr marL="0" indent="0">
              <a:buNone/>
            </a:pPr>
            <a:r>
              <a:rPr lang="zh-CN" altLang="en-US" sz="2400" dirty="0"/>
              <a:t>件</a:t>
            </a:r>
            <a:endParaRPr lang="en-US" altLang="zh-CN" sz="2000" b="0" dirty="0"/>
          </a:p>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是一个目标文件，那么链接器把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添加到 </a:t>
            </a:r>
            <a:r>
              <a:rPr lang="en-US" altLang="zh-CN" sz="2000" dirty="0">
                <a:solidFill>
                  <a:srgbClr val="FF0000"/>
                </a:solidFill>
                <a:latin typeface="Courier New" pitchFamily="49" charset="0"/>
                <a:cs typeface="Courier New" pitchFamily="49" charset="0"/>
              </a:rPr>
              <a:t>E</a:t>
            </a:r>
            <a:r>
              <a:rPr lang="en-US" altLang="zh-CN" sz="2000" dirty="0">
                <a:latin typeface="Courier New" pitchFamily="49" charset="0"/>
                <a:cs typeface="Courier New" pitchFamily="49" charset="0"/>
              </a:rPr>
              <a:t>, </a:t>
            </a:r>
          </a:p>
          <a:p>
            <a:pPr marL="355998" lvl="1" indent="0">
              <a:buNone/>
            </a:pP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修改 </a:t>
            </a:r>
            <a:r>
              <a:rPr lang="en-US" altLang="zh-CN" sz="2000" dirty="0">
                <a:solidFill>
                  <a:srgbClr val="FF0000"/>
                </a:solidFill>
                <a:latin typeface="Courier New" pitchFamily="49" charset="0"/>
                <a:cs typeface="Courier New" pitchFamily="49" charset="0"/>
              </a:rPr>
              <a:t>U</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和 </a:t>
            </a:r>
            <a:r>
              <a:rPr lang="en-US" altLang="zh-CN" sz="2000" dirty="0">
                <a:solidFill>
                  <a:srgbClr val="FF0000"/>
                </a:solidFill>
                <a:latin typeface="Courier New" pitchFamily="49" charset="0"/>
                <a:cs typeface="Courier New" pitchFamily="49" charset="0"/>
              </a:rPr>
              <a:t>D</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来反映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中的符号定义和引用</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endParaRPr lang="zh-CN" altLang="en-US" sz="2400" dirty="0">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latin typeface="Calibri" pitchFamily="34" charset="0"/>
              </a:rPr>
              <a:t>addvec</a:t>
            </a:r>
            <a:endParaRPr lang="en-US" altLang="zh-CN" sz="2400" b="0" i="1" dirty="0">
              <a:latin typeface="Calibri" pitchFamily="34" charset="0"/>
            </a:endParaRPr>
          </a:p>
          <a:p>
            <a:pPr algn="ctr">
              <a:buNone/>
            </a:pPr>
            <a:r>
              <a:rPr lang="en-US" altLang="zh-CN" sz="2400" b="0" i="1" dirty="0">
                <a:latin typeface="Calibri" pitchFamily="34" charset="0"/>
              </a:rPr>
              <a:t>printf</a:t>
            </a:r>
            <a:endParaRPr lang="zh-CN" altLang="en-US" sz="2400" b="0" i="1"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latin typeface="Calibri" pitchFamily="34" charset="0"/>
              </a:rPr>
              <a:t>x</a:t>
            </a:r>
          </a:p>
          <a:p>
            <a:pPr algn="ctr">
              <a:buNone/>
            </a:pPr>
            <a:r>
              <a:rPr lang="en-US" altLang="zh-CN" sz="2400" b="0" i="1" dirty="0">
                <a:latin typeface="Calibri" pitchFamily="34" charset="0"/>
              </a:rPr>
              <a:t>y</a:t>
            </a:r>
          </a:p>
          <a:p>
            <a:pPr algn="ctr">
              <a:buNone/>
            </a:pPr>
            <a:r>
              <a:rPr lang="en-US" altLang="zh-CN" sz="2400" b="0" i="1" dirty="0">
                <a:latin typeface="Calibri" pitchFamily="34" charset="0"/>
              </a:rPr>
              <a:t>z</a:t>
            </a:r>
          </a:p>
          <a:p>
            <a:pPr algn="ctr">
              <a:buNone/>
            </a:pPr>
            <a:r>
              <a:rPr lang="en-US" altLang="zh-CN" sz="2400" b="0" i="1" dirty="0">
                <a:latin typeface="Calibri" pitchFamily="34" charset="0"/>
              </a:rPr>
              <a:t>main</a:t>
            </a:r>
            <a:endParaRPr lang="zh-CN" altLang="en-US" sz="2400" b="0" i="1" dirty="0">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3134866"/>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6456040" y="3550803"/>
            <a:ext cx="1138735" cy="0"/>
          </a:xfrm>
          <a:prstGeom prst="line">
            <a:avLst/>
          </a:prstGeom>
          <a:no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691333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a:t>
            </a:r>
            <a:r>
              <a:rPr lang="en-US" altLang="zh-CN" sz="2000" dirty="0">
                <a:latin typeface="Courier New" pitchFamily="49" charset="0"/>
                <a:cs typeface="Courier New" pitchFamily="49" charset="0"/>
              </a:rPr>
              <a:t>.a </a:t>
            </a:r>
            <a:r>
              <a:rPr lang="zh-CN" altLang="en-US" sz="2000" dirty="0">
                <a:latin typeface="Courier New" pitchFamily="49" charset="0"/>
                <a:cs typeface="Courier New" pitchFamily="49" charset="0"/>
              </a:rPr>
              <a:t>文件，那么链接器就尝试匹配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中未解析的符号和由存档文件成员定义的符号。如果某个存档文件成员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定义了一个符号来解析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中的一个引用，那么就将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加到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中，并且链接器修改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来反映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中的符号定义和引用。对存档文件中所有的成员目标文件都依次进行这个过程，直到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都不再发生变化。此时，任何不包含在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中的成员目标文件都简单地被丢弃。</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endParaRPr lang="zh-CN" altLang="en-US" sz="2400" dirty="0">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latin typeface="Calibri" pitchFamily="34" charset="0"/>
              </a:rPr>
              <a:t>addvec</a:t>
            </a:r>
            <a:endParaRPr lang="en-US" altLang="zh-CN" sz="2400" b="0" i="1" dirty="0">
              <a:latin typeface="Calibri" pitchFamily="34" charset="0"/>
            </a:endParaRPr>
          </a:p>
          <a:p>
            <a:pPr algn="ctr">
              <a:buNone/>
            </a:pPr>
            <a:r>
              <a:rPr lang="en-US" altLang="zh-CN" sz="2400" b="0" i="1" dirty="0">
                <a:latin typeface="Calibri" pitchFamily="34" charset="0"/>
              </a:rPr>
              <a:t>printf</a:t>
            </a:r>
            <a:endParaRPr lang="zh-CN" altLang="en-US" sz="2400" b="0" i="1"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latin typeface="Calibri" pitchFamily="34" charset="0"/>
              </a:rPr>
              <a:t>x</a:t>
            </a:r>
          </a:p>
          <a:p>
            <a:pPr algn="ctr">
              <a:buNone/>
            </a:pPr>
            <a:r>
              <a:rPr lang="en-US" altLang="zh-CN" sz="2400" b="0" i="1" dirty="0">
                <a:latin typeface="Calibri" pitchFamily="34" charset="0"/>
              </a:rPr>
              <a:t>y</a:t>
            </a:r>
          </a:p>
          <a:p>
            <a:pPr algn="ctr">
              <a:buNone/>
            </a:pPr>
            <a:r>
              <a:rPr lang="en-US" altLang="zh-CN" sz="2400" b="0" i="1" dirty="0">
                <a:latin typeface="Calibri" pitchFamily="34" charset="0"/>
              </a:rPr>
              <a:t>z</a:t>
            </a:r>
          </a:p>
          <a:p>
            <a:pPr algn="ctr">
              <a:buNone/>
            </a:pPr>
            <a:r>
              <a:rPr lang="en-US" altLang="zh-CN" sz="2400" b="0" i="1" dirty="0">
                <a:latin typeface="Calibri" pitchFamily="34" charset="0"/>
              </a:rPr>
              <a:t>main</a:t>
            </a:r>
            <a:endParaRPr lang="zh-CN" altLang="en-US" sz="2400" b="0" i="1" dirty="0">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320687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6960096" y="3645024"/>
            <a:ext cx="1944216" cy="0"/>
          </a:xfrm>
          <a:prstGeom prst="line">
            <a:avLst/>
          </a:prstGeom>
          <a:noFill/>
          <a:ln w="25400" cap="flat" cmpd="sng" algn="ctr">
            <a:solidFill>
              <a:srgbClr val="FF0000"/>
            </a:solidFill>
            <a:prstDash val="solid"/>
            <a:round/>
            <a:headEnd type="none" w="med" len="med"/>
            <a:tailEnd type="none" w="med" len="med"/>
          </a:ln>
          <a:effectLst/>
        </p:spPr>
      </p:cxnSp>
      <p:sp>
        <p:nvSpPr>
          <p:cNvPr id="14" name="矩形 13"/>
          <p:cNvSpPr/>
          <p:nvPr/>
        </p:nvSpPr>
        <p:spPr>
          <a:xfrm>
            <a:off x="9211440" y="2996952"/>
            <a:ext cx="2411238" cy="409023"/>
          </a:xfrm>
          <a:prstGeom prst="rect">
            <a:avLst/>
          </a:prstGeom>
        </p:spPr>
        <p:txBody>
          <a:bodyPr wrap="none">
            <a:spAutoFit/>
          </a:bodyPr>
          <a:lstStyle/>
          <a:p>
            <a:pPr marL="0" lvl="1"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b="0" i="1" kern="0" dirty="0" err="1">
                <a:solidFill>
                  <a:schemeClr val="accent6">
                    <a:lumMod val="60000"/>
                    <a:lumOff val="40000"/>
                  </a:schemeClr>
                </a:solidFill>
                <a:latin typeface="Calibri" pitchFamily="34" charset="0"/>
              </a:rPr>
              <a:t>addvec</a:t>
            </a:r>
            <a:r>
              <a:rPr lang="en-US" altLang="zh-CN" sz="2400" b="0" kern="0" dirty="0">
                <a:solidFill>
                  <a:schemeClr val="accent6">
                    <a:lumMod val="60000"/>
                    <a:lumOff val="40000"/>
                  </a:schemeClr>
                </a:solidFill>
                <a:latin typeface="Calibri" pitchFamily="34" charset="0"/>
              </a:rPr>
              <a:t> &amp; </a:t>
            </a:r>
            <a:r>
              <a:rPr lang="en-US" altLang="zh-CN" sz="2400" b="0" i="1" kern="0" dirty="0" err="1">
                <a:solidFill>
                  <a:schemeClr val="accent6">
                    <a:lumMod val="60000"/>
                    <a:lumOff val="40000"/>
                  </a:schemeClr>
                </a:solidFill>
                <a:latin typeface="Calibri" pitchFamily="34" charset="0"/>
              </a:rPr>
              <a:t>multvec</a:t>
            </a:r>
            <a:endParaRPr lang="en-US" altLang="zh-CN" sz="2400" b="0" i="1" kern="0" dirty="0">
              <a:solidFill>
                <a:schemeClr val="accent6">
                  <a:lumMod val="60000"/>
                  <a:lumOff val="40000"/>
                </a:schemeClr>
              </a:solidFill>
              <a:latin typeface="Calibri" pitchFamily="34" charset="0"/>
            </a:endParaRPr>
          </a:p>
        </p:txBody>
      </p:sp>
    </p:spTree>
    <p:extLst>
      <p:ext uri="{BB962C8B-B14F-4D97-AF65-F5344CB8AC3E}">
        <p14:creationId xmlns:p14="http://schemas.microsoft.com/office/powerpoint/2010/main" val="2716485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a:t>
            </a:r>
            <a:r>
              <a:rPr lang="en-US" altLang="zh-CN" sz="2000" dirty="0">
                <a:latin typeface="Courier New" pitchFamily="49" charset="0"/>
                <a:cs typeface="Courier New" pitchFamily="49" charset="0"/>
              </a:rPr>
              <a:t>.a </a:t>
            </a:r>
            <a:r>
              <a:rPr lang="zh-CN" altLang="en-US" sz="2000" dirty="0">
                <a:latin typeface="Courier New" pitchFamily="49" charset="0"/>
                <a:cs typeface="Courier New" pitchFamily="49" charset="0"/>
              </a:rPr>
              <a:t>文件，那么链接器就尝试匹配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中未解析的符号和由存档文件成员定义的符号。如果某个存档文件成员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定义了一个符号来解析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中的一个引用，那么就将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加到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中，并且链接器修改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来反映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中的符号定义和引用。对存档文件中所有的成员目标文件都依次进行这个过程，直到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都不再发生变化。此时，任何不包含在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中的成员目标文件都简单地被丢弃。</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solidFill>
                  <a:srgbClr val="FF0000"/>
                </a:solidFill>
                <a:latin typeface="Calibri" pitchFamily="34" charset="0"/>
              </a:rPr>
              <a:t>addvec.o</a:t>
            </a:r>
            <a:endParaRPr lang="zh-CN" altLang="en-US" sz="2400" i="1" dirty="0">
              <a:solidFill>
                <a:srgbClr val="FF0000"/>
              </a:solidFill>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latin typeface="Calibri" pitchFamily="34" charset="0"/>
              </a:rPr>
              <a:t>printf</a:t>
            </a:r>
            <a:endParaRPr lang="zh-CN" altLang="en-US" sz="2400" b="0" i="1"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600"/>
              </a:spcBef>
              <a:buNone/>
            </a:pPr>
            <a:r>
              <a:rPr lang="en-US" altLang="zh-CN" sz="2400" b="0" i="1" dirty="0">
                <a:latin typeface="Calibri" pitchFamily="34" charset="0"/>
              </a:rPr>
              <a:t>x</a:t>
            </a:r>
          </a:p>
          <a:p>
            <a:pPr algn="ctr">
              <a:spcBef>
                <a:spcPts val="600"/>
              </a:spcBef>
              <a:buNone/>
            </a:pPr>
            <a:r>
              <a:rPr lang="en-US" altLang="zh-CN" sz="2400" b="0" i="1" dirty="0">
                <a:latin typeface="Calibri" pitchFamily="34" charset="0"/>
              </a:rPr>
              <a:t>y</a:t>
            </a:r>
          </a:p>
          <a:p>
            <a:pPr algn="ctr">
              <a:spcBef>
                <a:spcPts val="600"/>
              </a:spcBef>
              <a:buNone/>
            </a:pPr>
            <a:r>
              <a:rPr lang="en-US" altLang="zh-CN" sz="2400" b="0" i="1" dirty="0">
                <a:latin typeface="Calibri" pitchFamily="34" charset="0"/>
              </a:rPr>
              <a:t>z</a:t>
            </a:r>
          </a:p>
          <a:p>
            <a:pPr algn="ctr">
              <a:spcBef>
                <a:spcPts val="600"/>
              </a:spcBef>
              <a:buNone/>
            </a:pPr>
            <a:r>
              <a:rPr lang="en-US" altLang="zh-CN" sz="2400" b="0" i="1" dirty="0">
                <a:latin typeface="Calibri" pitchFamily="34" charset="0"/>
              </a:rPr>
              <a:t>main</a:t>
            </a:r>
          </a:p>
          <a:p>
            <a:pPr algn="ctr">
              <a:spcBef>
                <a:spcPts val="600"/>
              </a:spcBef>
              <a:buNone/>
            </a:pPr>
            <a:r>
              <a:rPr lang="en-US" altLang="zh-CN" sz="2400" b="0" i="1" dirty="0" err="1">
                <a:solidFill>
                  <a:srgbClr val="FF0000"/>
                </a:solidFill>
                <a:latin typeface="Calibri" pitchFamily="34" charset="0"/>
              </a:rPr>
              <a:t>addvec</a:t>
            </a:r>
            <a:endParaRPr lang="zh-CN" altLang="en-US" sz="2400" b="0" i="1" dirty="0">
              <a:solidFill>
                <a:srgbClr val="FF0000"/>
              </a:solidFill>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320687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6960096" y="3645024"/>
            <a:ext cx="1944216" cy="0"/>
          </a:xfrm>
          <a:prstGeom prst="line">
            <a:avLst/>
          </a:prstGeom>
          <a:noFill/>
          <a:ln w="25400" cap="flat" cmpd="sng" algn="ctr">
            <a:solidFill>
              <a:srgbClr val="FF0000"/>
            </a:solidFill>
            <a:prstDash val="solid"/>
            <a:round/>
            <a:headEnd type="none" w="med" len="med"/>
            <a:tailEnd type="none" w="med" len="med"/>
          </a:ln>
          <a:effectLst/>
        </p:spPr>
      </p:cxnSp>
      <p:sp>
        <p:nvSpPr>
          <p:cNvPr id="14" name="矩形 13"/>
          <p:cNvSpPr/>
          <p:nvPr/>
        </p:nvSpPr>
        <p:spPr>
          <a:xfrm>
            <a:off x="9211440" y="2996952"/>
            <a:ext cx="2411238" cy="409023"/>
          </a:xfrm>
          <a:prstGeom prst="rect">
            <a:avLst/>
          </a:prstGeom>
        </p:spPr>
        <p:txBody>
          <a:bodyPr wrap="none">
            <a:spAutoFit/>
          </a:bodyPr>
          <a:lstStyle/>
          <a:p>
            <a:pPr marL="0" lvl="1"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b="0" i="1" kern="0" dirty="0" err="1">
                <a:solidFill>
                  <a:schemeClr val="accent6">
                    <a:lumMod val="60000"/>
                    <a:lumOff val="40000"/>
                  </a:schemeClr>
                </a:solidFill>
                <a:latin typeface="Calibri" pitchFamily="34" charset="0"/>
              </a:rPr>
              <a:t>addvec</a:t>
            </a:r>
            <a:r>
              <a:rPr lang="en-US" altLang="zh-CN" sz="2400" b="0" kern="0" dirty="0">
                <a:solidFill>
                  <a:schemeClr val="accent6">
                    <a:lumMod val="60000"/>
                    <a:lumOff val="40000"/>
                  </a:schemeClr>
                </a:solidFill>
                <a:latin typeface="Calibri" pitchFamily="34" charset="0"/>
              </a:rPr>
              <a:t> &amp; </a:t>
            </a:r>
            <a:r>
              <a:rPr lang="en-US" altLang="zh-CN" sz="2400" b="0" i="1" kern="0" dirty="0" err="1">
                <a:solidFill>
                  <a:schemeClr val="accent6">
                    <a:lumMod val="60000"/>
                    <a:lumOff val="40000"/>
                  </a:schemeClr>
                </a:solidFill>
                <a:latin typeface="Calibri" pitchFamily="34" charset="0"/>
              </a:rPr>
              <a:t>multvec</a:t>
            </a:r>
            <a:endParaRPr lang="en-US" altLang="zh-CN" sz="2400" b="0" i="1" kern="0" dirty="0">
              <a:solidFill>
                <a:schemeClr val="accent6">
                  <a:lumMod val="60000"/>
                  <a:lumOff val="40000"/>
                </a:schemeClr>
              </a:solidFill>
              <a:latin typeface="Calibri" pitchFamily="34" charset="0"/>
            </a:endParaRPr>
          </a:p>
        </p:txBody>
      </p:sp>
    </p:spTree>
    <p:extLst>
      <p:ext uri="{BB962C8B-B14F-4D97-AF65-F5344CB8AC3E}">
        <p14:creationId xmlns:p14="http://schemas.microsoft.com/office/powerpoint/2010/main" val="187261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lvl="1"/>
            <a:r>
              <a:rPr lang="zh-CN" altLang="en-US" sz="2400" dirty="0">
                <a:latin typeface="Courier New" pitchFamily="49" charset="0"/>
                <a:cs typeface="Courier New" pitchFamily="49" charset="0"/>
              </a:rPr>
              <a:t> 默认：</a:t>
            </a:r>
            <a:r>
              <a:rPr lang="en-US" altLang="zh-CN" sz="2400" i="1" dirty="0" err="1">
                <a:latin typeface="Consolas" pitchFamily="49" charset="0"/>
                <a:ea typeface="+mn-ea"/>
                <a:cs typeface="Consolas" pitchFamily="49" charset="0"/>
              </a:rPr>
              <a:t>libc.a</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en-US" altLang="zh-CN" sz="2400" b="0" i="1" dirty="0">
              <a:latin typeface="Calibri" pitchFamily="34" charset="0"/>
            </a:endParaRPr>
          </a:p>
          <a:p>
            <a:pPr algn="ctr">
              <a:lnSpc>
                <a:spcPct val="100000"/>
              </a:lnSpc>
              <a:spcBef>
                <a:spcPct val="0"/>
              </a:spcBef>
              <a:buClrTx/>
              <a:buSzTx/>
              <a:buNone/>
            </a:pPr>
            <a:r>
              <a:rPr lang="en-US" altLang="zh-CN" sz="2400" b="0" i="1" dirty="0" err="1">
                <a:solidFill>
                  <a:srgbClr val="FF0000"/>
                </a:solidFill>
                <a:latin typeface="Calibri" pitchFamily="34" charset="0"/>
              </a:rPr>
              <a:t>printf.o</a:t>
            </a:r>
            <a:endParaRPr lang="zh-CN" altLang="en-US" sz="2400" i="1" dirty="0">
              <a:solidFill>
                <a:srgbClr val="FF0000"/>
              </a:solidFill>
              <a:latin typeface="Calibri" pitchFamily="34" charset="0"/>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endParaRPr lang="zh-CN" altLang="en-US" sz="2400" b="0" i="1" dirty="0">
              <a:latin typeface="Calibri" pitchFamily="34" charset="0"/>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0"/>
              </a:spcBef>
              <a:buNone/>
            </a:pPr>
            <a:r>
              <a:rPr lang="en-US" altLang="zh-CN" sz="2400" b="0" i="1" dirty="0">
                <a:latin typeface="Calibri" pitchFamily="34" charset="0"/>
              </a:rPr>
              <a:t>x</a:t>
            </a:r>
          </a:p>
          <a:p>
            <a:pPr algn="ctr">
              <a:spcBef>
                <a:spcPts val="0"/>
              </a:spcBef>
              <a:buNone/>
            </a:pPr>
            <a:r>
              <a:rPr lang="en-US" altLang="zh-CN" sz="2400" b="0" i="1" dirty="0">
                <a:latin typeface="Calibri" pitchFamily="34" charset="0"/>
              </a:rPr>
              <a:t>y</a:t>
            </a:r>
          </a:p>
          <a:p>
            <a:pPr algn="ctr">
              <a:spcBef>
                <a:spcPts val="0"/>
              </a:spcBef>
              <a:buNone/>
            </a:pPr>
            <a:r>
              <a:rPr lang="en-US" altLang="zh-CN" sz="2400" b="0" i="1" dirty="0">
                <a:latin typeface="Calibri" pitchFamily="34" charset="0"/>
              </a:rPr>
              <a:t>z</a:t>
            </a:r>
          </a:p>
          <a:p>
            <a:pPr algn="ctr">
              <a:spcBef>
                <a:spcPts val="0"/>
              </a:spcBef>
              <a:buNone/>
            </a:pPr>
            <a:r>
              <a:rPr lang="en-US" altLang="zh-CN" sz="2400" b="0" i="1" dirty="0">
                <a:latin typeface="Calibri" pitchFamily="34" charset="0"/>
              </a:rPr>
              <a:t>main</a:t>
            </a:r>
          </a:p>
          <a:p>
            <a:pPr algn="ctr">
              <a:spcBef>
                <a:spcPts val="0"/>
              </a:spcBef>
              <a:buNone/>
            </a:pPr>
            <a:r>
              <a:rPr lang="en-US" altLang="zh-CN" sz="2400" b="0" i="1" dirty="0" err="1">
                <a:latin typeface="Calibri" pitchFamily="34" charset="0"/>
              </a:rPr>
              <a:t>addvec</a:t>
            </a:r>
            <a:endParaRPr lang="en-US" altLang="zh-CN" sz="2400" b="0" i="1" dirty="0">
              <a:latin typeface="Calibri" pitchFamily="34" charset="0"/>
            </a:endParaRPr>
          </a:p>
          <a:p>
            <a:pPr algn="ctr">
              <a:spcBef>
                <a:spcPts val="0"/>
              </a:spcBef>
              <a:buNone/>
            </a:pPr>
            <a:r>
              <a:rPr lang="en-US" altLang="zh-CN" sz="2400" b="0" i="1" dirty="0">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3" name="矩形 12"/>
          <p:cNvSpPr/>
          <p:nvPr/>
        </p:nvSpPr>
        <p:spPr bwMode="auto">
          <a:xfrm>
            <a:off x="1915268" y="2030180"/>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zh-CN" altLang="en-US" sz="2400" i="1" dirty="0">
              <a:latin typeface="Calibri" pitchFamily="34" charset="0"/>
            </a:endParaRPr>
          </a:p>
        </p:txBody>
      </p:sp>
      <p:sp>
        <p:nvSpPr>
          <p:cNvPr id="15" name="矩形 14"/>
          <p:cNvSpPr/>
          <p:nvPr/>
        </p:nvSpPr>
        <p:spPr>
          <a:xfrm>
            <a:off x="2338931" y="1568515"/>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16" name="矩形 15"/>
          <p:cNvSpPr/>
          <p:nvPr/>
        </p:nvSpPr>
        <p:spPr bwMode="auto">
          <a:xfrm>
            <a:off x="4707632" y="2034645"/>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7" name="矩形 16"/>
          <p:cNvSpPr/>
          <p:nvPr/>
        </p:nvSpPr>
        <p:spPr>
          <a:xfrm>
            <a:off x="3861387" y="1556792"/>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18" name="矩形 17"/>
          <p:cNvSpPr/>
          <p:nvPr/>
        </p:nvSpPr>
        <p:spPr bwMode="auto">
          <a:xfrm>
            <a:off x="7520334" y="2034645"/>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600"/>
              </a:spcBef>
              <a:buNone/>
            </a:pPr>
            <a:r>
              <a:rPr lang="en-US" altLang="zh-CN" sz="2400" b="0" i="1" dirty="0">
                <a:latin typeface="Calibri" pitchFamily="34" charset="0"/>
              </a:rPr>
              <a:t>x</a:t>
            </a:r>
          </a:p>
          <a:p>
            <a:pPr algn="ctr">
              <a:spcBef>
                <a:spcPts val="600"/>
              </a:spcBef>
              <a:buNone/>
            </a:pPr>
            <a:r>
              <a:rPr lang="en-US" altLang="zh-CN" sz="2400" b="0" i="1" dirty="0">
                <a:latin typeface="Calibri" pitchFamily="34" charset="0"/>
              </a:rPr>
              <a:t>y</a:t>
            </a:r>
          </a:p>
          <a:p>
            <a:pPr algn="ctr">
              <a:spcBef>
                <a:spcPts val="600"/>
              </a:spcBef>
              <a:buNone/>
            </a:pPr>
            <a:r>
              <a:rPr lang="en-US" altLang="zh-CN" sz="2400" b="0" i="1" dirty="0">
                <a:latin typeface="Calibri" pitchFamily="34" charset="0"/>
              </a:rPr>
              <a:t>z</a:t>
            </a:r>
          </a:p>
          <a:p>
            <a:pPr algn="ctr">
              <a:spcBef>
                <a:spcPts val="600"/>
              </a:spcBef>
              <a:buNone/>
            </a:pPr>
            <a:r>
              <a:rPr lang="en-US" altLang="zh-CN" sz="2400" b="0" i="1" dirty="0">
                <a:latin typeface="Calibri" pitchFamily="34" charset="0"/>
              </a:rPr>
              <a:t>main</a:t>
            </a:r>
          </a:p>
          <a:p>
            <a:pPr algn="ctr">
              <a:spcBef>
                <a:spcPts val="600"/>
              </a:spcBef>
              <a:buNone/>
            </a:pPr>
            <a:r>
              <a:rPr lang="en-US" altLang="zh-CN" sz="2400" b="0" i="1" dirty="0" err="1">
                <a:latin typeface="Calibri" pitchFamily="34" charset="0"/>
              </a:rPr>
              <a:t>addvec</a:t>
            </a:r>
            <a:endParaRPr lang="zh-CN" altLang="en-US" sz="2400" b="0" i="1" dirty="0">
              <a:latin typeface="Calibri" pitchFamily="34" charset="0"/>
            </a:endParaRPr>
          </a:p>
        </p:txBody>
      </p:sp>
      <p:sp>
        <p:nvSpPr>
          <p:cNvPr id="19" name="矩形 18"/>
          <p:cNvSpPr/>
          <p:nvPr/>
        </p:nvSpPr>
        <p:spPr>
          <a:xfrm>
            <a:off x="7020668" y="1561257"/>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310978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a:t>
            </a:r>
            <a:r>
              <a:rPr lang="en-US" altLang="zh-CN" sz="2400" i="0" dirty="0">
                <a:latin typeface="+mn-lt"/>
              </a:rPr>
              <a:t>C</a:t>
            </a:r>
            <a:r>
              <a:rPr lang="zh-CN" altLang="en-US" sz="2400" i="0" dirty="0">
                <a:latin typeface="+mn-lt"/>
              </a:rPr>
              <a:t>程序示例</a:t>
            </a:r>
          </a:p>
        </p:txBody>
      </p:sp>
      <p:sp>
        <p:nvSpPr>
          <p:cNvPr id="2" name="TextBox 1"/>
          <p:cNvSpPr txBox="1"/>
          <p:nvPr/>
        </p:nvSpPr>
        <p:spPr>
          <a:xfrm>
            <a:off x="479376" y="1399387"/>
            <a:ext cx="3744416" cy="738664"/>
          </a:xfrm>
          <a:prstGeom prst="rect">
            <a:avLst/>
          </a:prstGeom>
          <a:noFill/>
        </p:spPr>
        <p:txBody>
          <a:bodyPr wrap="square" rtlCol="0">
            <a:spAutoFit/>
          </a:bodyPr>
          <a:lstStyle/>
          <a:p>
            <a:pPr>
              <a:buNone/>
            </a:pPr>
            <a:r>
              <a:rPr lang="zh-CN" altLang="en-US" sz="2000" dirty="0"/>
              <a:t>以 </a:t>
            </a:r>
            <a:r>
              <a:rPr lang="en-US" altLang="zh-CN" sz="2000" dirty="0"/>
              <a:t>Linux 32 </a:t>
            </a:r>
            <a:r>
              <a:rPr lang="zh-CN" altLang="en-US" sz="2000" dirty="0"/>
              <a:t>位 </a:t>
            </a:r>
            <a:r>
              <a:rPr lang="en-US" altLang="zh-CN" sz="2000" dirty="0"/>
              <a:t>MIPS </a:t>
            </a:r>
            <a:r>
              <a:rPr lang="zh-CN" altLang="en-US" sz="2000" dirty="0"/>
              <a:t>系统为例</a:t>
            </a:r>
            <a:endParaRPr lang="en-US" altLang="zh-CN" sz="2000" dirty="0"/>
          </a:p>
          <a:p>
            <a:pPr>
              <a:buNone/>
            </a:pPr>
            <a:r>
              <a:rPr lang="en-US" altLang="zh-CN" sz="2000" dirty="0">
                <a:solidFill>
                  <a:srgbClr val="FF0000"/>
                </a:solidFill>
              </a:rPr>
              <a:t> </a:t>
            </a:r>
            <a:r>
              <a:rPr lang="en-US" altLang="zh-CN" sz="2000" dirty="0" err="1">
                <a:solidFill>
                  <a:srgbClr val="FF0000"/>
                </a:solidFill>
              </a:rPr>
              <a:t>mips</a:t>
            </a:r>
            <a:r>
              <a:rPr lang="en-US" altLang="zh-CN" sz="2000" dirty="0">
                <a:solidFill>
                  <a:srgbClr val="FF0000"/>
                </a:solidFill>
              </a:rPr>
              <a:t>-</a:t>
            </a:r>
            <a:r>
              <a:rPr lang="en-US" altLang="zh-CN" sz="2000" dirty="0" err="1">
                <a:solidFill>
                  <a:srgbClr val="FF0000"/>
                </a:solidFill>
              </a:rPr>
              <a:t>linux</a:t>
            </a:r>
            <a:r>
              <a:rPr lang="en-US" altLang="zh-CN" sz="2000" dirty="0">
                <a:solidFill>
                  <a:srgbClr val="FF0000"/>
                </a:solidFill>
              </a:rPr>
              <a:t>-gnu-</a:t>
            </a:r>
            <a:r>
              <a:rPr lang="en-US" altLang="zh-CN" sz="2000" dirty="0" err="1"/>
              <a:t>gcc</a:t>
            </a:r>
            <a:endParaRPr lang="zh-CN" altLang="en-US" sz="2000" dirty="0"/>
          </a:p>
        </p:txBody>
      </p:sp>
      <p:sp>
        <p:nvSpPr>
          <p:cNvPr id="3" name="矩形 2"/>
          <p:cNvSpPr/>
          <p:nvPr/>
        </p:nvSpPr>
        <p:spPr>
          <a:xfrm>
            <a:off x="479376" y="5301208"/>
            <a:ext cx="6624736" cy="738664"/>
          </a:xfrm>
          <a:prstGeom prst="rect">
            <a:avLst/>
          </a:prstGeom>
        </p:spPr>
        <p:txBody>
          <a:bodyPr wrap="square">
            <a:spAutoFit/>
          </a:bodyPr>
          <a:lstStyle/>
          <a:p>
            <a:pPr>
              <a:buNone/>
            </a:pPr>
            <a:r>
              <a:rPr lang="en-US" altLang="zh-CN" sz="2000" dirty="0"/>
              <a:t>Bryant and </a:t>
            </a:r>
            <a:r>
              <a:rPr lang="en-US" altLang="zh-CN" sz="2000" dirty="0" err="1"/>
              <a:t>O’Hallaron</a:t>
            </a:r>
            <a:r>
              <a:rPr lang="zh-CN" altLang="en-US" sz="2000" dirty="0"/>
              <a:t>，</a:t>
            </a:r>
            <a:r>
              <a:rPr lang="en-US" altLang="zh-CN" sz="2000" dirty="0"/>
              <a:t>Carnegie Mellon University</a:t>
            </a:r>
          </a:p>
          <a:p>
            <a:pPr>
              <a:buNone/>
            </a:pPr>
            <a:r>
              <a:rPr lang="zh-CN" altLang="en-US" sz="2000" dirty="0"/>
              <a:t>深入理解计算机系统（</a:t>
            </a:r>
            <a:r>
              <a:rPr lang="en-US" altLang="zh-CN" sz="2000" dirty="0"/>
              <a:t>x86</a:t>
            </a:r>
            <a:r>
              <a:rPr lang="zh-CN" altLang="en-US" sz="2000" dirty="0"/>
              <a:t>）</a:t>
            </a:r>
            <a:r>
              <a:rPr lang="en-US" altLang="zh-CN" sz="2000" dirty="0"/>
              <a:t>	</a:t>
            </a:r>
            <a:r>
              <a:rPr lang="en-US" altLang="zh-CN" sz="2000" dirty="0" err="1">
                <a:solidFill>
                  <a:srgbClr val="FF0000"/>
                </a:solidFill>
              </a:rPr>
              <a:t>gcc</a:t>
            </a:r>
            <a:endParaRPr lang="zh-CN" altLang="en-US" sz="2000" dirty="0">
              <a:solidFill>
                <a:srgbClr val="FF0000"/>
              </a:solidFill>
            </a:endParaRPr>
          </a:p>
        </p:txBody>
      </p:sp>
      <p:sp>
        <p:nvSpPr>
          <p:cNvPr id="7" name="Rectangle 3"/>
          <p:cNvSpPr>
            <a:spLocks noChangeArrowheads="1"/>
          </p:cNvSpPr>
          <p:nvPr/>
        </p:nvSpPr>
        <p:spPr bwMode="auto">
          <a:xfrm>
            <a:off x="4590019" y="1533749"/>
            <a:ext cx="2941831" cy="3097771"/>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buNone/>
            </a:pPr>
            <a:r>
              <a:rPr lang="en-US" sz="1800" dirty="0">
                <a:latin typeface="Courier New"/>
                <a:cs typeface="Courier New"/>
              </a:rPr>
              <a:t>void swap();</a:t>
            </a:r>
          </a:p>
          <a:p>
            <a:pPr>
              <a:buNone/>
            </a:pPr>
            <a:endParaRPr lang="en-US" sz="1800" dirty="0">
              <a:latin typeface="Courier New"/>
              <a:cs typeface="Courier New"/>
            </a:endParaRPr>
          </a:p>
          <a:p>
            <a:pPr>
              <a:buNone/>
            </a:pPr>
            <a:r>
              <a:rPr lang="en-US" sz="1800" dirty="0" err="1">
                <a:latin typeface="Courier New"/>
                <a:cs typeface="Courier New"/>
              </a:rPr>
              <a:t>int</a:t>
            </a:r>
            <a:r>
              <a:rPr lang="en-US" sz="1800" dirty="0">
                <a:latin typeface="Courier New"/>
                <a:cs typeface="Courier New"/>
              </a:rPr>
              <a:t> </a:t>
            </a:r>
            <a:r>
              <a:rPr lang="en-US" sz="1800" dirty="0">
                <a:solidFill>
                  <a:srgbClr val="FF0000"/>
                </a:solidFill>
                <a:latin typeface="Courier New"/>
                <a:cs typeface="Courier New"/>
              </a:rPr>
              <a:t>buf</a:t>
            </a:r>
            <a:r>
              <a:rPr lang="en-US" sz="1800" dirty="0">
                <a:latin typeface="Courier New"/>
                <a:cs typeface="Courier New"/>
              </a:rPr>
              <a:t>[2] = {1, 2};</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main() </a:t>
            </a:r>
          </a:p>
          <a:p>
            <a:pPr>
              <a:buNone/>
            </a:pPr>
            <a:r>
              <a:rPr lang="en-US" sz="1800" dirty="0">
                <a:latin typeface="Courier New"/>
                <a:cs typeface="Courier New"/>
              </a:rPr>
              <a:t>{</a:t>
            </a:r>
          </a:p>
          <a:p>
            <a:pPr>
              <a:buNone/>
            </a:pPr>
            <a:r>
              <a:rPr lang="en-US" sz="1800" dirty="0">
                <a:latin typeface="Courier New"/>
                <a:cs typeface="Courier New"/>
              </a:rPr>
              <a:t>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  return 0;</a:t>
            </a:r>
          </a:p>
          <a:p>
            <a:pPr>
              <a:buNone/>
            </a:pPr>
            <a:r>
              <a:rPr lang="en-US" sz="1800" dirty="0">
                <a:latin typeface="Courier New"/>
                <a:cs typeface="Courier New"/>
              </a:rPr>
              <a:t>} </a:t>
            </a:r>
          </a:p>
        </p:txBody>
      </p:sp>
      <p:sp>
        <p:nvSpPr>
          <p:cNvPr id="8" name="Rectangle 4"/>
          <p:cNvSpPr>
            <a:spLocks noChangeArrowheads="1"/>
          </p:cNvSpPr>
          <p:nvPr/>
        </p:nvSpPr>
        <p:spPr bwMode="auto">
          <a:xfrm>
            <a:off x="4526519"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main.c</a:t>
            </a:r>
            <a:endParaRPr lang="en-US" dirty="0">
              <a:solidFill>
                <a:srgbClr val="000000"/>
              </a:solidFill>
              <a:latin typeface="Courier New"/>
              <a:cs typeface="Courier New"/>
            </a:endParaRPr>
          </a:p>
        </p:txBody>
      </p:sp>
      <p:sp>
        <p:nvSpPr>
          <p:cNvPr id="9" name="Rectangle 5"/>
          <p:cNvSpPr>
            <a:spLocks noChangeArrowheads="1"/>
          </p:cNvSpPr>
          <p:nvPr/>
        </p:nvSpPr>
        <p:spPr bwMode="auto">
          <a:xfrm>
            <a:off x="8412719"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swap.c</a:t>
            </a:r>
            <a:endParaRPr lang="en-US" dirty="0">
              <a:solidFill>
                <a:srgbClr val="000000"/>
              </a:solidFill>
              <a:latin typeface="Courier New"/>
              <a:cs typeface="Courier New"/>
            </a:endParaRPr>
          </a:p>
        </p:txBody>
      </p:sp>
      <p:sp>
        <p:nvSpPr>
          <p:cNvPr id="10" name="Rectangle 6"/>
          <p:cNvSpPr>
            <a:spLocks noChangeArrowheads="1"/>
          </p:cNvSpPr>
          <p:nvPr/>
        </p:nvSpPr>
        <p:spPr bwMode="auto">
          <a:xfrm>
            <a:off x="8488919" y="1533749"/>
            <a:ext cx="3079689" cy="4829014"/>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800" dirty="0">
                <a:latin typeface="Courier New"/>
                <a:cs typeface="Courier New"/>
              </a:rPr>
              <a:t>extern </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buf</a:t>
            </a:r>
            <a:r>
              <a:rPr lang="en-US" sz="1800" dirty="0">
                <a:latin typeface="Courier New"/>
                <a:cs typeface="Courier New"/>
              </a:rPr>
              <a:t>[]; </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*bufp0 = &amp;</a:t>
            </a:r>
            <a:r>
              <a:rPr lang="en-US" sz="1800" dirty="0">
                <a:solidFill>
                  <a:srgbClr val="FF0000"/>
                </a:solidFill>
                <a:latin typeface="Courier New"/>
                <a:cs typeface="Courier New"/>
              </a:rPr>
              <a:t>buf</a:t>
            </a:r>
            <a:r>
              <a:rPr lang="en-US" sz="1800" dirty="0">
                <a:latin typeface="Courier New"/>
                <a:cs typeface="Courier New"/>
              </a:rPr>
              <a:t>[0];</a:t>
            </a:r>
          </a:p>
          <a:p>
            <a:pPr>
              <a:buNone/>
            </a:pPr>
            <a:r>
              <a:rPr lang="en-US" sz="1800" dirty="0" err="1">
                <a:latin typeface="Courier New"/>
                <a:cs typeface="Courier New"/>
              </a:rPr>
              <a:t>int</a:t>
            </a:r>
            <a:r>
              <a:rPr lang="en-US" sz="1800" dirty="0">
                <a:latin typeface="Courier New"/>
                <a:cs typeface="Courier New"/>
              </a:rPr>
              <a:t> *bufp1;</a:t>
            </a:r>
          </a:p>
          <a:p>
            <a:pPr>
              <a:buNone/>
            </a:pPr>
            <a:endParaRPr lang="en-US" sz="1800" dirty="0">
              <a:solidFill>
                <a:srgbClr val="F7F5CD"/>
              </a:solidFill>
              <a:latin typeface="Courier New"/>
              <a:cs typeface="Courier New"/>
            </a:endParaRPr>
          </a:p>
          <a:p>
            <a:pPr>
              <a:buNone/>
            </a:pPr>
            <a:r>
              <a:rPr lang="en-US" sz="1800" dirty="0">
                <a:latin typeface="Courier New"/>
                <a:cs typeface="Courier New"/>
              </a:rPr>
              <a:t>void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a:t>
            </a:r>
          </a:p>
          <a:p>
            <a:pPr>
              <a:buNone/>
            </a:pPr>
            <a:r>
              <a:rPr lang="en-US" sz="1800" dirty="0">
                <a:latin typeface="Courier New"/>
                <a:cs typeface="Courier New"/>
              </a:rPr>
              <a:t>  </a:t>
            </a:r>
            <a:r>
              <a:rPr lang="en-US" sz="1800" dirty="0" err="1">
                <a:latin typeface="Courier New"/>
                <a:cs typeface="Courier New"/>
              </a:rPr>
              <a:t>int</a:t>
            </a:r>
            <a:r>
              <a:rPr lang="en-US" sz="1800" dirty="0">
                <a:latin typeface="Courier New"/>
                <a:cs typeface="Courier New"/>
              </a:rPr>
              <a:t> temp;</a:t>
            </a:r>
          </a:p>
          <a:p>
            <a:pPr>
              <a:buNone/>
            </a:pPr>
            <a:endParaRPr lang="en-US" sz="1800" dirty="0">
              <a:latin typeface="Courier New"/>
              <a:cs typeface="Courier New"/>
            </a:endParaRPr>
          </a:p>
          <a:p>
            <a:pPr>
              <a:buNone/>
            </a:pPr>
            <a:r>
              <a:rPr lang="en-US" sz="1800" dirty="0">
                <a:latin typeface="Courier New"/>
                <a:cs typeface="Courier New"/>
              </a:rPr>
              <a:t>  bufp1 = &amp;buf[1];</a:t>
            </a:r>
          </a:p>
          <a:p>
            <a:pPr>
              <a:buNone/>
            </a:pPr>
            <a:r>
              <a:rPr lang="en-US" sz="1800" dirty="0">
                <a:latin typeface="Courier New"/>
                <a:cs typeface="Courier New"/>
              </a:rPr>
              <a:t>  temp = *bufp0;</a:t>
            </a:r>
          </a:p>
          <a:p>
            <a:pPr>
              <a:buNone/>
            </a:pPr>
            <a:r>
              <a:rPr lang="en-US" sz="1800" dirty="0">
                <a:latin typeface="Courier New"/>
                <a:cs typeface="Courier New"/>
              </a:rPr>
              <a:t>  *bufp0 = *bufp1;</a:t>
            </a:r>
          </a:p>
          <a:p>
            <a:pPr>
              <a:buNone/>
            </a:pPr>
            <a:r>
              <a:rPr lang="en-US" sz="1800" dirty="0">
                <a:latin typeface="Courier New"/>
                <a:cs typeface="Courier New"/>
              </a:rPr>
              <a:t>  *bufp1 = temp;</a:t>
            </a:r>
          </a:p>
          <a:p>
            <a:pPr>
              <a:buNone/>
            </a:pPr>
            <a:r>
              <a:rPr lang="en-US" sz="1800" dirty="0">
                <a:latin typeface="Courier New"/>
                <a:cs typeface="Courier New"/>
              </a:rPr>
              <a:t>}</a:t>
            </a:r>
          </a:p>
        </p:txBody>
      </p:sp>
    </p:spTree>
    <p:extLst>
      <p:ext uri="{BB962C8B-B14F-4D97-AF65-F5344CB8AC3E}">
        <p14:creationId xmlns:p14="http://schemas.microsoft.com/office/powerpoint/2010/main" val="379581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lvl="1"/>
            <a:r>
              <a:rPr lang="zh-CN" altLang="en-US" sz="2400" dirty="0">
                <a:latin typeface="Courier New" pitchFamily="49" charset="0"/>
                <a:cs typeface="Courier New" pitchFamily="49" charset="0"/>
              </a:rPr>
              <a:t>如果当链接器完成对命令行上输入文件的扫描后，</a:t>
            </a:r>
            <a:r>
              <a:rPr lang="en-US" altLang="zh-CN" sz="2400" dirty="0">
                <a:latin typeface="Courier New" pitchFamily="49" charset="0"/>
                <a:cs typeface="Courier New" pitchFamily="49" charset="0"/>
              </a:rPr>
              <a:t>U</a:t>
            </a:r>
            <a:r>
              <a:rPr lang="zh-CN" altLang="en-US" sz="2400" dirty="0">
                <a:latin typeface="Courier New" pitchFamily="49" charset="0"/>
                <a:cs typeface="Courier New" pitchFamily="49" charset="0"/>
              </a:rPr>
              <a:t>是非空的，</a:t>
            </a:r>
            <a:endParaRPr lang="en-US" altLang="zh-CN" sz="2400" dirty="0">
              <a:latin typeface="Courier New" pitchFamily="49" charset="0"/>
              <a:cs typeface="Courier New" pitchFamily="49" charset="0"/>
            </a:endParaRPr>
          </a:p>
          <a:p>
            <a:pPr marL="355998" lvl="1" indent="0">
              <a:buNone/>
            </a:pPr>
            <a:r>
              <a:rPr lang="en-US" altLang="zh-CN" sz="2400" dirty="0">
                <a:latin typeface="Courier New" pitchFamily="49" charset="0"/>
                <a:cs typeface="Courier New" pitchFamily="49" charset="0"/>
              </a:rPr>
              <a:t>  </a:t>
            </a:r>
            <a:r>
              <a:rPr lang="zh-CN" altLang="en-US" sz="2400" dirty="0">
                <a:latin typeface="Courier New" pitchFamily="49" charset="0"/>
                <a:cs typeface="Courier New" pitchFamily="49" charset="0"/>
              </a:rPr>
              <a:t>那么链接器就会输出一个错误并终止。</a:t>
            </a:r>
            <a:endParaRPr lang="en-US" altLang="zh-CN" sz="2400" dirty="0">
              <a:latin typeface="Courier New" pitchFamily="49" charset="0"/>
              <a:cs typeface="Courier New" pitchFamily="49" charset="0"/>
            </a:endParaRPr>
          </a:p>
          <a:p>
            <a:pPr lvl="1"/>
            <a:endParaRPr lang="en-US" altLang="zh-CN" sz="2400" dirty="0">
              <a:latin typeface="Courier New" pitchFamily="49" charset="0"/>
              <a:cs typeface="Courier New" pitchFamily="49" charset="0"/>
            </a:endParaRPr>
          </a:p>
          <a:p>
            <a:pPr lvl="1"/>
            <a:r>
              <a:rPr lang="zh-CN" altLang="en-US" sz="2400" dirty="0">
                <a:latin typeface="Courier New" pitchFamily="49" charset="0"/>
                <a:cs typeface="Courier New" pitchFamily="49" charset="0"/>
              </a:rPr>
              <a:t>否则，它会合并和重定位 </a:t>
            </a:r>
            <a:r>
              <a:rPr lang="en-US" altLang="zh-CN" sz="2400" dirty="0">
                <a:latin typeface="Courier New" pitchFamily="49" charset="0"/>
                <a:cs typeface="Courier New" pitchFamily="49" charset="0"/>
              </a:rPr>
              <a:t>E </a:t>
            </a:r>
            <a:r>
              <a:rPr lang="zh-CN" altLang="en-US" sz="2400" dirty="0">
                <a:latin typeface="Courier New" pitchFamily="49" charset="0"/>
                <a:cs typeface="Courier New" pitchFamily="49" charset="0"/>
              </a:rPr>
              <a:t>中的目标文件，构建输出的可执行文件。</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en-US" altLang="zh-CN" sz="2400" b="0" i="1" dirty="0">
              <a:latin typeface="Calibri" pitchFamily="34" charset="0"/>
            </a:endParaRPr>
          </a:p>
          <a:p>
            <a:pPr algn="ctr">
              <a:lnSpc>
                <a:spcPct val="100000"/>
              </a:lnSpc>
              <a:spcBef>
                <a:spcPct val="0"/>
              </a:spcBef>
              <a:buClrTx/>
              <a:buSzTx/>
              <a:buNone/>
            </a:pPr>
            <a:r>
              <a:rPr lang="en-US" altLang="zh-CN" sz="2400" b="0" i="1" dirty="0" err="1">
                <a:solidFill>
                  <a:srgbClr val="FF0000"/>
                </a:solidFill>
                <a:latin typeface="Calibri" pitchFamily="34" charset="0"/>
              </a:rPr>
              <a:t>printf.o</a:t>
            </a:r>
            <a:endParaRPr lang="zh-CN" altLang="en-US" sz="2400" i="1" dirty="0">
              <a:solidFill>
                <a:srgbClr val="FF0000"/>
              </a:solidFill>
              <a:latin typeface="Calibri" pitchFamily="34" charset="0"/>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endParaRPr lang="zh-CN" altLang="en-US" sz="2400" b="0" i="1" dirty="0">
              <a:latin typeface="Calibri" pitchFamily="34" charset="0"/>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0"/>
              </a:spcBef>
              <a:buNone/>
            </a:pPr>
            <a:r>
              <a:rPr lang="en-US" altLang="zh-CN" sz="2400" b="0" i="1" dirty="0">
                <a:latin typeface="Calibri" pitchFamily="34" charset="0"/>
              </a:rPr>
              <a:t>x</a:t>
            </a:r>
          </a:p>
          <a:p>
            <a:pPr algn="ctr">
              <a:spcBef>
                <a:spcPts val="0"/>
              </a:spcBef>
              <a:buNone/>
            </a:pPr>
            <a:r>
              <a:rPr lang="en-US" altLang="zh-CN" sz="2400" b="0" i="1" dirty="0">
                <a:latin typeface="Calibri" pitchFamily="34" charset="0"/>
              </a:rPr>
              <a:t>y</a:t>
            </a:r>
          </a:p>
          <a:p>
            <a:pPr algn="ctr">
              <a:spcBef>
                <a:spcPts val="0"/>
              </a:spcBef>
              <a:buNone/>
            </a:pPr>
            <a:r>
              <a:rPr lang="en-US" altLang="zh-CN" sz="2400" b="0" i="1" dirty="0">
                <a:latin typeface="Calibri" pitchFamily="34" charset="0"/>
              </a:rPr>
              <a:t>z</a:t>
            </a:r>
          </a:p>
          <a:p>
            <a:pPr algn="ctr">
              <a:spcBef>
                <a:spcPts val="0"/>
              </a:spcBef>
              <a:buNone/>
            </a:pPr>
            <a:r>
              <a:rPr lang="en-US" altLang="zh-CN" sz="2400" b="0" i="1" dirty="0">
                <a:latin typeface="Calibri" pitchFamily="34" charset="0"/>
              </a:rPr>
              <a:t>main</a:t>
            </a:r>
          </a:p>
          <a:p>
            <a:pPr algn="ctr">
              <a:spcBef>
                <a:spcPts val="0"/>
              </a:spcBef>
              <a:buNone/>
            </a:pPr>
            <a:r>
              <a:rPr lang="en-US" altLang="zh-CN" sz="2400" b="0" i="1" dirty="0" err="1">
                <a:latin typeface="Calibri" pitchFamily="34" charset="0"/>
              </a:rPr>
              <a:t>addvec</a:t>
            </a:r>
            <a:endParaRPr lang="en-US" altLang="zh-CN" sz="2400" b="0" i="1" dirty="0">
              <a:latin typeface="Calibri" pitchFamily="34" charset="0"/>
            </a:endParaRPr>
          </a:p>
          <a:p>
            <a:pPr algn="ctr">
              <a:spcBef>
                <a:spcPts val="0"/>
              </a:spcBef>
              <a:buNone/>
            </a:pPr>
            <a:r>
              <a:rPr lang="en-US" altLang="zh-CN" sz="2400" b="0" i="1" dirty="0">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5" name="矩形 14"/>
          <p:cNvSpPr/>
          <p:nvPr/>
        </p:nvSpPr>
        <p:spPr>
          <a:xfrm>
            <a:off x="2338931" y="3814438"/>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17" name="矩形 16"/>
          <p:cNvSpPr/>
          <p:nvPr/>
        </p:nvSpPr>
        <p:spPr>
          <a:xfrm>
            <a:off x="3861387" y="3802715"/>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19" name="矩形 18"/>
          <p:cNvSpPr/>
          <p:nvPr/>
        </p:nvSpPr>
        <p:spPr>
          <a:xfrm>
            <a:off x="7020668" y="3807180"/>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2846504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命令行上的库和目标文件的顺序</a:t>
            </a:r>
            <a:endParaRPr lang="zh-CN" altLang="en-US" sz="2400" i="0" dirty="0">
              <a:latin typeface="+mn-lt"/>
            </a:endParaRPr>
          </a:p>
        </p:txBody>
      </p:sp>
      <p:sp>
        <p:nvSpPr>
          <p:cNvPr id="126979" name="Rectangle 3"/>
          <p:cNvSpPr>
            <a:spLocks noGrp="1" noChangeArrowheads="1"/>
          </p:cNvSpPr>
          <p:nvPr>
            <p:ph type="body" sz="half" idx="4294967295"/>
          </p:nvPr>
        </p:nvSpPr>
        <p:spPr>
          <a:xfrm>
            <a:off x="576064" y="1080000"/>
            <a:ext cx="10704512" cy="5445344"/>
          </a:xfrm>
        </p:spPr>
        <p:txBody>
          <a:bodyPr>
            <a:normAutofit/>
          </a:bodyPr>
          <a:lstStyle/>
          <a:p>
            <a:r>
              <a:rPr lang="en-US" altLang="zh-CN" sz="2400" dirty="0"/>
              <a:t> </a:t>
            </a:r>
            <a:r>
              <a:rPr lang="zh-CN" altLang="en-US" sz="2400" dirty="0"/>
              <a:t>在命令行中，如果定义一个符号的</a:t>
            </a:r>
            <a:r>
              <a:rPr lang="zh-CN" altLang="en-US" sz="2400" dirty="0">
                <a:solidFill>
                  <a:srgbClr val="FF0000"/>
                </a:solidFill>
              </a:rPr>
              <a:t>库</a:t>
            </a:r>
            <a:r>
              <a:rPr lang="zh-CN" altLang="en-US" sz="2400" dirty="0"/>
              <a:t>出现</a:t>
            </a:r>
            <a:r>
              <a:rPr lang="zh-CN" altLang="en-US" sz="2400" dirty="0">
                <a:solidFill>
                  <a:srgbClr val="FF0000"/>
                </a:solidFill>
              </a:rPr>
              <a:t>在</a:t>
            </a:r>
            <a:r>
              <a:rPr lang="zh-CN" altLang="en-US" sz="2400" dirty="0"/>
              <a:t>引用这个符号的</a:t>
            </a:r>
            <a:r>
              <a:rPr lang="zh-CN" altLang="en-US" sz="2400" dirty="0">
                <a:solidFill>
                  <a:srgbClr val="FF0000"/>
                </a:solidFill>
              </a:rPr>
              <a:t>目标文件之前</a:t>
            </a:r>
            <a:r>
              <a:rPr lang="zh-CN" altLang="en-US" sz="2400" dirty="0"/>
              <a:t>，那么引用就不能被解析，链接会失败</a:t>
            </a:r>
            <a:endParaRPr lang="en-US" altLang="zh-CN" sz="2400" dirty="0"/>
          </a:p>
          <a:p>
            <a:endParaRPr lang="en-US" altLang="zh-CN" sz="2400" dirty="0"/>
          </a:p>
          <a:p>
            <a:endParaRPr lang="en-US" altLang="zh-CN" sz="2400" dirty="0"/>
          </a:p>
          <a:p>
            <a:endParaRPr lang="en-US" altLang="zh-CN" sz="2400" dirty="0"/>
          </a:p>
          <a:p>
            <a:r>
              <a:rPr lang="zh-CN" altLang="en-US" sz="2400" dirty="0"/>
              <a:t> 关于库的一般准则是将它们放在命令行的结尾</a:t>
            </a:r>
            <a:endParaRPr lang="en-US" altLang="zh-CN" sz="2400" dirty="0"/>
          </a:p>
          <a:p>
            <a:pPr lvl="1"/>
            <a:r>
              <a:rPr lang="zh-CN" altLang="en-US" sz="2000" dirty="0"/>
              <a:t> </a:t>
            </a:r>
            <a:r>
              <a:rPr lang="zh-CN" altLang="en-US" sz="2000" b="0" dirty="0"/>
              <a:t>如果各个库的成员是相互</a:t>
            </a:r>
            <a:r>
              <a:rPr lang="zh-CN" altLang="en-US" sz="2000" b="0" dirty="0">
                <a:solidFill>
                  <a:srgbClr val="FF0000"/>
                </a:solidFill>
              </a:rPr>
              <a:t>独立</a:t>
            </a:r>
            <a:r>
              <a:rPr lang="zh-CN" altLang="en-US" sz="2000" b="0" dirty="0"/>
              <a:t>的（没有成员引用另一个库的成员定义的符号），那么这些库就可以以</a:t>
            </a:r>
            <a:r>
              <a:rPr lang="zh-CN" altLang="en-US" sz="2000" b="0" dirty="0">
                <a:solidFill>
                  <a:srgbClr val="FF0000"/>
                </a:solidFill>
              </a:rPr>
              <a:t>任意顺序</a:t>
            </a:r>
            <a:r>
              <a:rPr lang="zh-CN" altLang="en-US" sz="2000" b="0" dirty="0"/>
              <a:t>放置在命令行的结尾处</a:t>
            </a:r>
            <a:endParaRPr lang="en-US" altLang="zh-CN" sz="2000" b="0" dirty="0"/>
          </a:p>
          <a:p>
            <a:pPr lvl="1"/>
            <a:r>
              <a:rPr lang="zh-CN" altLang="en-US" sz="2000" b="0" dirty="0"/>
              <a:t> 如果库</a:t>
            </a:r>
            <a:r>
              <a:rPr lang="zh-CN" altLang="en-US" sz="2000" b="0" dirty="0">
                <a:solidFill>
                  <a:srgbClr val="FF0000"/>
                </a:solidFill>
              </a:rPr>
              <a:t>不是相互独立</a:t>
            </a:r>
            <a:r>
              <a:rPr lang="zh-CN" altLang="en-US" sz="2000" b="0" dirty="0"/>
              <a:t>的，那么必须对它们</a:t>
            </a:r>
            <a:r>
              <a:rPr lang="zh-CN" altLang="en-US" sz="2000" b="0" dirty="0">
                <a:solidFill>
                  <a:srgbClr val="FF0000"/>
                </a:solidFill>
              </a:rPr>
              <a:t>排序</a:t>
            </a:r>
            <a:r>
              <a:rPr lang="zh-CN" altLang="en-US" sz="2000" b="0" dirty="0"/>
              <a:t>，使得对于每个被存档文件的成员外部引用的符号 </a:t>
            </a:r>
            <a:r>
              <a:rPr lang="en-US" altLang="zh-CN" sz="2000" b="0" dirty="0"/>
              <a:t>s, </a:t>
            </a:r>
            <a:r>
              <a:rPr lang="zh-CN" altLang="en-US" sz="2000" b="0" dirty="0"/>
              <a:t>在命令行中至少有一个 </a:t>
            </a:r>
            <a:r>
              <a:rPr lang="en-US" altLang="zh-CN" sz="2000" b="0" dirty="0"/>
              <a:t>s </a:t>
            </a:r>
            <a:r>
              <a:rPr lang="zh-CN" altLang="en-US" sz="2000" b="0" dirty="0"/>
              <a:t>的</a:t>
            </a:r>
            <a:r>
              <a:rPr lang="zh-CN" altLang="en-US" sz="2000" b="0" dirty="0">
                <a:solidFill>
                  <a:srgbClr val="FF0000"/>
                </a:solidFill>
              </a:rPr>
              <a:t>定义是在</a:t>
            </a:r>
            <a:r>
              <a:rPr lang="zh-CN" altLang="en-US" sz="2000" b="0" dirty="0"/>
              <a:t>对 </a:t>
            </a:r>
            <a:r>
              <a:rPr lang="en-US" altLang="zh-CN" sz="2000" b="0" dirty="0"/>
              <a:t>s </a:t>
            </a:r>
            <a:r>
              <a:rPr lang="zh-CN" altLang="en-US" sz="2000" b="0" dirty="0"/>
              <a:t>的</a:t>
            </a:r>
            <a:r>
              <a:rPr lang="zh-CN" altLang="en-US" sz="2000" b="0" dirty="0">
                <a:solidFill>
                  <a:srgbClr val="FF0000"/>
                </a:solidFill>
              </a:rPr>
              <a:t>引用之后</a:t>
            </a:r>
            <a:r>
              <a:rPr lang="zh-CN" altLang="en-US" sz="2000" b="0" dirty="0"/>
              <a:t>的</a:t>
            </a:r>
          </a:p>
        </p:txBody>
      </p:sp>
      <p:pic>
        <p:nvPicPr>
          <p:cNvPr id="21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1" y="2132857"/>
            <a:ext cx="8928992" cy="103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接连接符 8"/>
          <p:cNvCxnSpPr/>
          <p:nvPr/>
        </p:nvCxnSpPr>
        <p:spPr bwMode="auto">
          <a:xfrm>
            <a:off x="4295800" y="2420888"/>
            <a:ext cx="3096344" cy="0"/>
          </a:xfrm>
          <a:prstGeom prst="line">
            <a:avLst/>
          </a:prstGeom>
          <a:noFill/>
          <a:ln w="25400" cap="flat" cmpd="sng" algn="ctr">
            <a:solidFill>
              <a:srgbClr val="FF0000"/>
            </a:solidFill>
            <a:prstDash val="solid"/>
            <a:round/>
            <a:headEnd type="none" w="med" len="med"/>
            <a:tailEnd type="none" w="med" len="med"/>
          </a:ln>
          <a:effectLst/>
        </p:spPr>
      </p:cxn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6194025"/>
            <a:ext cx="3895996" cy="259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20" y="6209106"/>
            <a:ext cx="3838803" cy="24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1937716" y="5596093"/>
            <a:ext cx="646331" cy="327782"/>
          </a:xfrm>
          <a:prstGeom prst="rect">
            <a:avLst/>
          </a:prstGeom>
        </p:spPr>
        <p:txBody>
          <a:bodyPr wrap="none">
            <a:spAutoFit/>
          </a:bodyPr>
          <a:lstStyle/>
          <a:p>
            <a:pPr>
              <a:buNone/>
            </a:pPr>
            <a:r>
              <a:rPr lang="en-US" altLang="zh-CN" sz="1800" b="0" i="1" kern="0" dirty="0" err="1">
                <a:latin typeface="Calibri" pitchFamily="34" charset="0"/>
              </a:rPr>
              <a:t>foo.c</a:t>
            </a:r>
            <a:endParaRPr lang="zh-CN" altLang="en-US" sz="1800" i="1" dirty="0"/>
          </a:p>
        </p:txBody>
      </p:sp>
      <p:sp>
        <p:nvSpPr>
          <p:cNvPr id="14" name="矩形 13"/>
          <p:cNvSpPr/>
          <p:nvPr/>
        </p:nvSpPr>
        <p:spPr>
          <a:xfrm>
            <a:off x="2883570" y="5824693"/>
            <a:ext cx="676788" cy="327782"/>
          </a:xfrm>
          <a:prstGeom prst="rect">
            <a:avLst/>
          </a:prstGeom>
        </p:spPr>
        <p:txBody>
          <a:bodyPr wrap="none">
            <a:spAutoFit/>
          </a:bodyPr>
          <a:lstStyle/>
          <a:p>
            <a:pPr>
              <a:buNone/>
            </a:pPr>
            <a:r>
              <a:rPr lang="en-US" altLang="zh-CN" sz="1800" b="0" i="1" kern="0" dirty="0" err="1">
                <a:latin typeface="Calibri" pitchFamily="34" charset="0"/>
              </a:rPr>
              <a:t>libz.a</a:t>
            </a:r>
            <a:endParaRPr lang="zh-CN" altLang="en-US" sz="1800" i="1" dirty="0"/>
          </a:p>
        </p:txBody>
      </p:sp>
      <p:sp>
        <p:nvSpPr>
          <p:cNvPr id="15" name="矩形 14"/>
          <p:cNvSpPr/>
          <p:nvPr/>
        </p:nvSpPr>
        <p:spPr>
          <a:xfrm>
            <a:off x="2852116" y="5455361"/>
            <a:ext cx="684803" cy="327782"/>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cxnSp>
        <p:nvCxnSpPr>
          <p:cNvPr id="16" name="直接箭头连接符 15"/>
          <p:cNvCxnSpPr>
            <a:stCxn id="13" idx="3"/>
            <a:endCxn id="15" idx="1"/>
          </p:cNvCxnSpPr>
          <p:nvPr/>
        </p:nvCxnSpPr>
        <p:spPr bwMode="auto">
          <a:xfrm flipV="1">
            <a:off x="2584047" y="5619252"/>
            <a:ext cx="268069" cy="140732"/>
          </a:xfrm>
          <a:prstGeom prst="straightConnector1">
            <a:avLst/>
          </a:prstGeom>
          <a:noFill/>
          <a:ln w="25400" cap="flat" cmpd="sng" algn="ctr">
            <a:solidFill>
              <a:schemeClr val="tx1"/>
            </a:solidFill>
            <a:prstDash val="solid"/>
            <a:round/>
            <a:headEnd type="none" w="med" len="med"/>
            <a:tailEnd type="arrow"/>
          </a:ln>
          <a:effectLst/>
        </p:spPr>
      </p:cxnSp>
      <p:cxnSp>
        <p:nvCxnSpPr>
          <p:cNvPr id="17" name="直接箭头连接符 16"/>
          <p:cNvCxnSpPr/>
          <p:nvPr/>
        </p:nvCxnSpPr>
        <p:spPr bwMode="auto">
          <a:xfrm>
            <a:off x="2592062" y="5862793"/>
            <a:ext cx="291508" cy="146566"/>
          </a:xfrm>
          <a:prstGeom prst="straightConnector1">
            <a:avLst/>
          </a:prstGeom>
          <a:noFill/>
          <a:ln w="25400" cap="flat" cmpd="sng" algn="ctr">
            <a:solidFill>
              <a:schemeClr val="tx1"/>
            </a:solidFill>
            <a:prstDash val="solid"/>
            <a:round/>
            <a:headEnd type="none" w="med" len="med"/>
            <a:tailEnd type="arrow"/>
          </a:ln>
          <a:effectLst/>
        </p:spPr>
      </p:cxnSp>
      <p:cxnSp>
        <p:nvCxnSpPr>
          <p:cNvPr id="18" name="直接箭头连接符 17"/>
          <p:cNvCxnSpPr/>
          <p:nvPr/>
        </p:nvCxnSpPr>
        <p:spPr bwMode="auto">
          <a:xfrm>
            <a:off x="3536135" y="5631276"/>
            <a:ext cx="260054" cy="158234"/>
          </a:xfrm>
          <a:prstGeom prst="straightConnector1">
            <a:avLst/>
          </a:prstGeom>
          <a:noFill/>
          <a:ln w="25400" cap="flat" cmpd="sng" algn="ctr">
            <a:solidFill>
              <a:schemeClr val="tx1"/>
            </a:solidFill>
            <a:prstDash val="solid"/>
            <a:round/>
            <a:headEnd type="none" w="med" len="med"/>
            <a:tailEnd type="arrow"/>
          </a:ln>
          <a:effectLst/>
        </p:spPr>
      </p:cxnSp>
      <p:cxnSp>
        <p:nvCxnSpPr>
          <p:cNvPr id="19" name="直接箭头连接符 18"/>
          <p:cNvCxnSpPr/>
          <p:nvPr/>
        </p:nvCxnSpPr>
        <p:spPr bwMode="auto">
          <a:xfrm flipV="1">
            <a:off x="3544638" y="5862793"/>
            <a:ext cx="251551" cy="199361"/>
          </a:xfrm>
          <a:prstGeom prst="straightConnector1">
            <a:avLst/>
          </a:prstGeom>
          <a:noFill/>
          <a:ln w="25400" cap="flat" cmpd="sng" algn="ctr">
            <a:solidFill>
              <a:schemeClr val="tx1"/>
            </a:solidFill>
            <a:prstDash val="solid"/>
            <a:round/>
            <a:headEnd type="none" w="med" len="med"/>
            <a:tailEnd type="arrow"/>
          </a:ln>
          <a:effectLst/>
        </p:spPr>
      </p:cxnSp>
      <p:sp>
        <p:nvSpPr>
          <p:cNvPr id="20" name="矩形 19"/>
          <p:cNvSpPr/>
          <p:nvPr/>
        </p:nvSpPr>
        <p:spPr>
          <a:xfrm>
            <a:off x="3796189" y="5621498"/>
            <a:ext cx="688009" cy="327782"/>
          </a:xfrm>
          <a:prstGeom prst="rect">
            <a:avLst/>
          </a:prstGeom>
        </p:spPr>
        <p:txBody>
          <a:bodyPr wrap="none">
            <a:spAutoFit/>
          </a:bodyPr>
          <a:lstStyle/>
          <a:p>
            <a:pPr>
              <a:buNone/>
            </a:pPr>
            <a:r>
              <a:rPr lang="en-US" altLang="zh-CN" sz="1800" b="0" i="1" kern="0" dirty="0" err="1">
                <a:latin typeface="Calibri" pitchFamily="34" charset="0"/>
              </a:rPr>
              <a:t>liby.a</a:t>
            </a:r>
            <a:endParaRPr lang="zh-CN" altLang="en-US" sz="1800" b="0" i="1" kern="0" dirty="0">
              <a:latin typeface="Calibri" pitchFamily="34" charset="0"/>
            </a:endParaRPr>
          </a:p>
        </p:txBody>
      </p:sp>
      <p:sp>
        <p:nvSpPr>
          <p:cNvPr id="21" name="矩形 20"/>
          <p:cNvSpPr/>
          <p:nvPr/>
        </p:nvSpPr>
        <p:spPr>
          <a:xfrm>
            <a:off x="6195120" y="5596093"/>
            <a:ext cx="646331" cy="327782"/>
          </a:xfrm>
          <a:prstGeom prst="rect">
            <a:avLst/>
          </a:prstGeom>
        </p:spPr>
        <p:txBody>
          <a:bodyPr wrap="none">
            <a:spAutoFit/>
          </a:bodyPr>
          <a:lstStyle/>
          <a:p>
            <a:pPr>
              <a:buNone/>
            </a:pPr>
            <a:r>
              <a:rPr lang="en-US" altLang="zh-CN" sz="1800" b="0" i="1" kern="0" dirty="0" err="1">
                <a:latin typeface="Calibri" pitchFamily="34" charset="0"/>
              </a:rPr>
              <a:t>foo.c</a:t>
            </a:r>
            <a:endParaRPr lang="zh-CN" altLang="en-US" sz="1800" i="1" dirty="0"/>
          </a:p>
        </p:txBody>
      </p:sp>
      <p:sp>
        <p:nvSpPr>
          <p:cNvPr id="22" name="矩形 21"/>
          <p:cNvSpPr/>
          <p:nvPr/>
        </p:nvSpPr>
        <p:spPr>
          <a:xfrm>
            <a:off x="7093000" y="5593141"/>
            <a:ext cx="684803" cy="327782"/>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sp>
        <p:nvSpPr>
          <p:cNvPr id="23" name="矩形 22"/>
          <p:cNvSpPr/>
          <p:nvPr/>
        </p:nvSpPr>
        <p:spPr>
          <a:xfrm>
            <a:off x="8966512" y="5593141"/>
            <a:ext cx="684803" cy="329834"/>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sp>
        <p:nvSpPr>
          <p:cNvPr id="24" name="矩形 23"/>
          <p:cNvSpPr/>
          <p:nvPr/>
        </p:nvSpPr>
        <p:spPr>
          <a:xfrm>
            <a:off x="8023920" y="5596093"/>
            <a:ext cx="688009" cy="327782"/>
          </a:xfrm>
          <a:prstGeom prst="rect">
            <a:avLst/>
          </a:prstGeom>
        </p:spPr>
        <p:txBody>
          <a:bodyPr wrap="none">
            <a:spAutoFit/>
          </a:bodyPr>
          <a:lstStyle/>
          <a:p>
            <a:pPr>
              <a:buNone/>
            </a:pPr>
            <a:r>
              <a:rPr lang="en-US" altLang="zh-CN" sz="1800" b="0" i="1" kern="0" dirty="0" err="1">
                <a:latin typeface="Calibri" pitchFamily="34" charset="0"/>
              </a:rPr>
              <a:t>liby.a</a:t>
            </a:r>
            <a:endParaRPr lang="zh-CN" altLang="en-US" sz="1800" b="0" i="1" kern="0" dirty="0">
              <a:latin typeface="Calibri" pitchFamily="34" charset="0"/>
            </a:endParaRPr>
          </a:p>
        </p:txBody>
      </p:sp>
      <p:cxnSp>
        <p:nvCxnSpPr>
          <p:cNvPr id="25" name="直接箭头连接符 24"/>
          <p:cNvCxnSpPr/>
          <p:nvPr/>
        </p:nvCxnSpPr>
        <p:spPr bwMode="auto">
          <a:xfrm>
            <a:off x="6832946" y="5789524"/>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7763866" y="5793327"/>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7" name="直接箭头连接符 26"/>
          <p:cNvCxnSpPr/>
          <p:nvPr/>
        </p:nvCxnSpPr>
        <p:spPr bwMode="auto">
          <a:xfrm>
            <a:off x="8711929" y="5789510"/>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8" name="直接连接符 27"/>
          <p:cNvCxnSpPr/>
          <p:nvPr/>
        </p:nvCxnSpPr>
        <p:spPr bwMode="auto">
          <a:xfrm>
            <a:off x="7777803" y="6453336"/>
            <a:ext cx="590121" cy="0"/>
          </a:xfrm>
          <a:prstGeom prst="line">
            <a:avLst/>
          </a:prstGeom>
          <a:noFill/>
          <a:ln w="25400" cap="flat" cmpd="sng" algn="ctr">
            <a:solidFill>
              <a:srgbClr val="FF0000"/>
            </a:solidFill>
            <a:prstDash val="solid"/>
            <a:round/>
            <a:headEnd type="none" w="med" len="med"/>
            <a:tailEnd type="none" w="med" len="med"/>
          </a:ln>
          <a:effectLst/>
        </p:spPr>
      </p:cxnSp>
      <p:cxnSp>
        <p:nvCxnSpPr>
          <p:cNvPr id="29" name="直接连接符 28"/>
          <p:cNvCxnSpPr/>
          <p:nvPr/>
        </p:nvCxnSpPr>
        <p:spPr bwMode="auto">
          <a:xfrm>
            <a:off x="9187986" y="6453336"/>
            <a:ext cx="664734" cy="0"/>
          </a:xfrm>
          <a:prstGeom prst="line">
            <a:avLst/>
          </a:prstGeom>
          <a:no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8691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979">
                                            <p:txEl>
                                              <p:pRg st="4" end="4"/>
                                            </p:txEl>
                                          </p:spTgt>
                                        </p:tgtEl>
                                        <p:attrNameLst>
                                          <p:attrName>style.visibility</p:attrName>
                                        </p:attrNameLst>
                                      </p:cBhvr>
                                      <p:to>
                                        <p:strVal val="visible"/>
                                      </p:to>
                                    </p:set>
                                    <p:animEffect transition="in" filter="fade">
                                      <p:cBhvr>
                                        <p:cTn id="7" dur="500"/>
                                        <p:tgtEl>
                                          <p:spTgt spid="12697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6979">
                                            <p:txEl>
                                              <p:pRg st="5" end="5"/>
                                            </p:txEl>
                                          </p:spTgt>
                                        </p:tgtEl>
                                        <p:attrNameLst>
                                          <p:attrName>style.visibility</p:attrName>
                                        </p:attrNameLst>
                                      </p:cBhvr>
                                      <p:to>
                                        <p:strVal val="visible"/>
                                      </p:to>
                                    </p:set>
                                    <p:animEffect transition="in" filter="fade">
                                      <p:cBhvr>
                                        <p:cTn id="10" dur="500"/>
                                        <p:tgtEl>
                                          <p:spTgt spid="12697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6979">
                                            <p:txEl>
                                              <p:pRg st="6" end="6"/>
                                            </p:txEl>
                                          </p:spTgt>
                                        </p:tgtEl>
                                        <p:attrNameLst>
                                          <p:attrName>style.visibility</p:attrName>
                                        </p:attrNameLst>
                                      </p:cBhvr>
                                      <p:to>
                                        <p:strVal val="visible"/>
                                      </p:to>
                                    </p:set>
                                    <p:animEffect transition="in" filter="fade">
                                      <p:cBhvr>
                                        <p:cTn id="13" dur="500"/>
                                        <p:tgtEl>
                                          <p:spTgt spid="12697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0" grpId="0"/>
      <p:bldP spid="21" grpId="0"/>
      <p:bldP spid="22" grpId="0"/>
      <p:bldP spid="23"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文件顺序示例</a:t>
            </a:r>
            <a:endParaRPr lang="zh-CN" altLang="en-US" sz="2400" i="0" dirty="0">
              <a:latin typeface="+mn-lt"/>
            </a:endParaRPr>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3465"/>
            <a:ext cx="117348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719" y="4633789"/>
            <a:ext cx="5603017" cy="56862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228600" y="3356992"/>
            <a:ext cx="8243664" cy="432048"/>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5517232"/>
            <a:ext cx="5603017" cy="56862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0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532" y="4691237"/>
            <a:ext cx="6477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2063552" y="4918100"/>
            <a:ext cx="6840760" cy="0"/>
          </a:xfrm>
          <a:prstGeom prst="line">
            <a:avLst/>
          </a:prstGeom>
          <a:noFill/>
          <a:ln w="38100" cap="flat" cmpd="sng" algn="ctr">
            <a:solidFill>
              <a:srgbClr val="FF000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178691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093"/>
                                        </p:tgtEl>
                                        <p:attrNameLst>
                                          <p:attrName>style.visibility</p:attrName>
                                        </p:attrNameLst>
                                      </p:cBhvr>
                                      <p:to>
                                        <p:strVal val="visible"/>
                                      </p:to>
                                    </p:set>
                                    <p:animEffect transition="in" filter="fade">
                                      <p:cBhvr>
                                        <p:cTn id="12" dur="1000"/>
                                        <p:tgtEl>
                                          <p:spTgt spid="217093"/>
                                        </p:tgtEl>
                                      </p:cBhvr>
                                    </p:animEffect>
                                    <p:anim calcmode="lin" valueType="num">
                                      <p:cBhvr>
                                        <p:cTn id="13" dur="1000" fill="hold"/>
                                        <p:tgtEl>
                                          <p:spTgt spid="217093"/>
                                        </p:tgtEl>
                                        <p:attrNameLst>
                                          <p:attrName>ppt_x</p:attrName>
                                        </p:attrNameLst>
                                      </p:cBhvr>
                                      <p:tavLst>
                                        <p:tav tm="0">
                                          <p:val>
                                            <p:strVal val="#ppt_x"/>
                                          </p:val>
                                        </p:tav>
                                        <p:tav tm="100000">
                                          <p:val>
                                            <p:strVal val="#ppt_x"/>
                                          </p:val>
                                        </p:tav>
                                      </p:tavLst>
                                    </p:anim>
                                    <p:anim calcmode="lin" valueType="num">
                                      <p:cBhvr>
                                        <p:cTn id="14" dur="1000" fill="hold"/>
                                        <p:tgtEl>
                                          <p:spTgt spid="2170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55348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a:lnSpc>
                <a:spcPct val="150000"/>
              </a:lnSpc>
            </a:pPr>
            <a:r>
              <a:rPr lang="en-US" altLang="zh-CN" sz="2400" dirty="0"/>
              <a:t> </a:t>
            </a:r>
            <a:r>
              <a:rPr lang="zh-CN" altLang="en-US" sz="2400" dirty="0"/>
              <a:t>在符号解析之后</a:t>
            </a:r>
            <a:endParaRPr lang="zh-CN" altLang="en-US" sz="2000" dirty="0"/>
          </a:p>
          <a:p>
            <a:pPr marL="644128" lvl="2" indent="0">
              <a:lnSpc>
                <a:spcPct val="150000"/>
              </a:lnSpc>
              <a:buNone/>
            </a:pPr>
            <a:endParaRPr lang="en-US" altLang="zh-CN" sz="2000" b="0" dirty="0"/>
          </a:p>
          <a:p>
            <a:pPr lvl="0">
              <a:lnSpc>
                <a:spcPct val="150000"/>
              </a:lnSpc>
            </a:pPr>
            <a:r>
              <a:rPr lang="en-US" altLang="zh-CN" sz="2400" dirty="0">
                <a:solidFill>
                  <a:srgbClr val="000000"/>
                </a:solidFill>
              </a:rPr>
              <a:t> </a:t>
            </a:r>
            <a:r>
              <a:rPr lang="zh-CN" altLang="en-US" sz="2400" dirty="0">
                <a:solidFill>
                  <a:srgbClr val="000000"/>
                </a:solidFill>
              </a:rPr>
              <a:t>合并输入模块，并为每个符号</a:t>
            </a:r>
            <a:r>
              <a:rPr lang="zh-CN" altLang="en-US" sz="2400" dirty="0">
                <a:solidFill>
                  <a:srgbClr val="FF0000"/>
                </a:solidFill>
              </a:rPr>
              <a:t>分配运行时地址</a:t>
            </a:r>
            <a:endParaRPr lang="zh-CN" altLang="en-US" sz="2000" dirty="0">
              <a:solidFill>
                <a:srgbClr val="FF0000"/>
              </a:solidFill>
            </a:endParaRPr>
          </a:p>
          <a:p>
            <a:pPr lvl="1">
              <a:lnSpc>
                <a:spcPct val="150000"/>
              </a:lnSpc>
            </a:pPr>
            <a:endParaRPr lang="en-US" altLang="zh-CN" sz="2000" b="0" dirty="0"/>
          </a:p>
          <a:p>
            <a:pPr>
              <a:lnSpc>
                <a:spcPct val="150000"/>
              </a:lnSpc>
            </a:pPr>
            <a:r>
              <a:rPr lang="en-US" altLang="zh-CN" sz="2400" dirty="0"/>
              <a:t> </a:t>
            </a:r>
            <a:r>
              <a:rPr lang="zh-CN" altLang="en-US" sz="2400" dirty="0"/>
              <a:t>两步：</a:t>
            </a:r>
            <a:endParaRPr lang="zh-CN" altLang="en-US" sz="2000" dirty="0"/>
          </a:p>
          <a:p>
            <a:pPr lvl="1">
              <a:lnSpc>
                <a:spcPct val="150000"/>
              </a:lnSpc>
            </a:pPr>
            <a:r>
              <a:rPr lang="zh-CN" altLang="en-US" sz="2000" dirty="0"/>
              <a:t> 重定位</a:t>
            </a:r>
            <a:r>
              <a:rPr lang="zh-CN" altLang="en-US" sz="2000" dirty="0">
                <a:solidFill>
                  <a:srgbClr val="FF0000"/>
                </a:solidFill>
              </a:rPr>
              <a:t>节</a:t>
            </a:r>
            <a:r>
              <a:rPr lang="zh-CN" altLang="en-US" sz="2000" dirty="0"/>
              <a:t>和</a:t>
            </a:r>
            <a:r>
              <a:rPr lang="zh-CN" altLang="en-US" sz="2000" dirty="0">
                <a:solidFill>
                  <a:srgbClr val="FF0000"/>
                </a:solidFill>
              </a:rPr>
              <a:t>符号定义</a:t>
            </a:r>
            <a:endParaRPr lang="en-US" altLang="zh-CN" sz="2000" dirty="0">
              <a:solidFill>
                <a:srgbClr val="FF0000"/>
              </a:solidFill>
            </a:endParaRPr>
          </a:p>
          <a:p>
            <a:pPr lvl="1">
              <a:lnSpc>
                <a:spcPct val="150000"/>
              </a:lnSpc>
            </a:pPr>
            <a:r>
              <a:rPr lang="en-US" altLang="zh-CN" sz="2000" dirty="0"/>
              <a:t> </a:t>
            </a:r>
            <a:r>
              <a:rPr lang="zh-CN" altLang="en-US" sz="2000" dirty="0"/>
              <a:t>重定位节中的</a:t>
            </a:r>
            <a:r>
              <a:rPr lang="zh-CN" altLang="en-US" sz="2000" dirty="0">
                <a:solidFill>
                  <a:srgbClr val="FF0000"/>
                </a:solidFill>
              </a:rPr>
              <a:t>符号引用</a:t>
            </a:r>
          </a:p>
        </p:txBody>
      </p:sp>
    </p:spTree>
    <p:extLst>
      <p:ext uri="{BB962C8B-B14F-4D97-AF65-F5344CB8AC3E}">
        <p14:creationId xmlns:p14="http://schemas.microsoft.com/office/powerpoint/2010/main" val="1786911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11610" y="1183889"/>
            <a:ext cx="4468566" cy="5447134"/>
            <a:chOff x="839416" y="908720"/>
            <a:chExt cx="4468566" cy="5447134"/>
          </a:xfrm>
        </p:grpSpPr>
        <p:pic>
          <p:nvPicPr>
            <p:cNvPr id="2" name="图片 1"/>
            <p:cNvPicPr>
              <a:picLocks noChangeAspect="1"/>
            </p:cNvPicPr>
            <p:nvPr/>
          </p:nvPicPr>
          <p:blipFill>
            <a:blip r:embed="rId3"/>
            <a:stretch>
              <a:fillRect/>
            </a:stretch>
          </p:blipFill>
          <p:spPr>
            <a:xfrm>
              <a:off x="839416" y="908720"/>
              <a:ext cx="4468566" cy="5447134"/>
            </a:xfrm>
            <a:prstGeom prst="rect">
              <a:avLst/>
            </a:prstGeom>
          </p:spPr>
        </p:pic>
        <p:cxnSp>
          <p:nvCxnSpPr>
            <p:cNvPr id="5" name="直接连接符 4"/>
            <p:cNvCxnSpPr/>
            <p:nvPr/>
          </p:nvCxnSpPr>
          <p:spPr bwMode="auto">
            <a:xfrm>
              <a:off x="1055440" y="256490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1062874" y="288777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1" name="直接连接符 10"/>
            <p:cNvCxnSpPr/>
            <p:nvPr/>
          </p:nvCxnSpPr>
          <p:spPr bwMode="auto">
            <a:xfrm>
              <a:off x="1055440" y="321297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3" name="直接连接符 12"/>
            <p:cNvCxnSpPr/>
            <p:nvPr/>
          </p:nvCxnSpPr>
          <p:spPr bwMode="auto">
            <a:xfrm>
              <a:off x="1055440" y="357301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4" name="直接连接符 13"/>
            <p:cNvCxnSpPr/>
            <p:nvPr/>
          </p:nvCxnSpPr>
          <p:spPr bwMode="auto">
            <a:xfrm>
              <a:off x="1062874" y="458112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5" name="直接连接符 14"/>
            <p:cNvCxnSpPr/>
            <p:nvPr/>
          </p:nvCxnSpPr>
          <p:spPr bwMode="auto">
            <a:xfrm>
              <a:off x="1055440" y="494116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6" name="直接连接符 15"/>
            <p:cNvCxnSpPr/>
            <p:nvPr/>
          </p:nvCxnSpPr>
          <p:spPr bwMode="auto">
            <a:xfrm>
              <a:off x="1062874" y="5949280"/>
              <a:ext cx="1656184" cy="0"/>
            </a:xfrm>
            <a:prstGeom prst="line">
              <a:avLst/>
            </a:prstGeom>
            <a:noFill/>
            <a:ln w="12700" cap="flat" cmpd="sng" algn="ctr">
              <a:solidFill>
                <a:schemeClr val="accent1"/>
              </a:solidFill>
              <a:prstDash val="solid"/>
              <a:round/>
              <a:headEnd type="none" w="med" len="med"/>
              <a:tailEnd type="none" w="med" len="med"/>
            </a:ln>
            <a:effectLst/>
          </p:spPr>
        </p:cxnSp>
      </p:grpSp>
      <p:sp>
        <p:nvSpPr>
          <p:cNvPr id="12" name="Rectangle 2"/>
          <p:cNvSpPr txBox="1">
            <a:spLocks noChangeArrowheads="1"/>
          </p:cNvSpPr>
          <p:nvPr/>
        </p:nvSpPr>
        <p:spPr bwMode="auto">
          <a:xfrm>
            <a:off x="47328" y="252000"/>
            <a:ext cx="7272808" cy="43204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dirty="0">
                <a:latin typeface="+mn-lt"/>
              </a:rPr>
              <a:t>  可重定位目标文件 </a:t>
            </a:r>
            <a:r>
              <a:rPr lang="en-US" altLang="zh-CN" sz="2400" kern="0" dirty="0" err="1">
                <a:latin typeface="+mn-lt"/>
              </a:rPr>
              <a:t>swap.o</a:t>
            </a:r>
            <a:endParaRPr lang="zh-CN" altLang="en-US" sz="2400" kern="0" dirty="0">
              <a:latin typeface="+mn-lt"/>
            </a:endParaRPr>
          </a:p>
        </p:txBody>
      </p:sp>
      <p:grpSp>
        <p:nvGrpSpPr>
          <p:cNvPr id="6" name="组合 5"/>
          <p:cNvGrpSpPr/>
          <p:nvPr/>
        </p:nvGrpSpPr>
        <p:grpSpPr>
          <a:xfrm>
            <a:off x="7752184" y="1467567"/>
            <a:ext cx="4392488" cy="4879779"/>
            <a:chOff x="6672064" y="1285525"/>
            <a:chExt cx="4392488" cy="4879779"/>
          </a:xfrm>
        </p:grpSpPr>
        <p:pic>
          <p:nvPicPr>
            <p:cNvPr id="17" name="图片 16"/>
            <p:cNvPicPr>
              <a:picLocks noChangeAspect="1"/>
            </p:cNvPicPr>
            <p:nvPr/>
          </p:nvPicPr>
          <p:blipFill>
            <a:blip r:embed="rId4"/>
            <a:stretch>
              <a:fillRect/>
            </a:stretch>
          </p:blipFill>
          <p:spPr>
            <a:xfrm>
              <a:off x="6672064" y="1285525"/>
              <a:ext cx="4392488" cy="4879779"/>
            </a:xfrm>
            <a:prstGeom prst="rect">
              <a:avLst/>
            </a:prstGeom>
          </p:spPr>
        </p:pic>
        <p:cxnSp>
          <p:nvCxnSpPr>
            <p:cNvPr id="18" name="直接连接符 17"/>
            <p:cNvCxnSpPr/>
            <p:nvPr/>
          </p:nvCxnSpPr>
          <p:spPr bwMode="auto">
            <a:xfrm>
              <a:off x="6888088" y="1597941"/>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9" name="直接连接符 18"/>
            <p:cNvCxnSpPr/>
            <p:nvPr/>
          </p:nvCxnSpPr>
          <p:spPr bwMode="auto">
            <a:xfrm>
              <a:off x="6888088" y="193359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20" name="直接连接符 19"/>
            <p:cNvCxnSpPr/>
            <p:nvPr/>
          </p:nvCxnSpPr>
          <p:spPr bwMode="auto">
            <a:xfrm>
              <a:off x="6876348" y="2978706"/>
              <a:ext cx="1656184" cy="0"/>
            </a:xfrm>
            <a:prstGeom prst="line">
              <a:avLst/>
            </a:prstGeom>
            <a:noFill/>
            <a:ln w="12700" cap="flat" cmpd="sng" algn="ctr">
              <a:solidFill>
                <a:schemeClr val="accent1"/>
              </a:solidFill>
              <a:prstDash val="solid"/>
              <a:round/>
              <a:headEnd type="none" w="med" len="med"/>
              <a:tailEnd type="none" w="med" len="med"/>
            </a:ln>
            <a:effectLst/>
          </p:spPr>
        </p:cxnSp>
      </p:grpSp>
      <p:pic>
        <p:nvPicPr>
          <p:cNvPr id="21" name="图片 20"/>
          <p:cNvPicPr>
            <a:picLocks noChangeAspect="1"/>
          </p:cNvPicPr>
          <p:nvPr/>
        </p:nvPicPr>
        <p:blipFill>
          <a:blip r:embed="rId5"/>
          <a:stretch>
            <a:fillRect/>
          </a:stretch>
        </p:blipFill>
        <p:spPr>
          <a:xfrm>
            <a:off x="136359" y="1797706"/>
            <a:ext cx="3039607" cy="695190"/>
          </a:xfrm>
          <a:prstGeom prst="rect">
            <a:avLst/>
          </a:prstGeom>
          <a:ln w="12700">
            <a:solidFill>
              <a:schemeClr val="accent2"/>
            </a:solidFill>
          </a:ln>
        </p:spPr>
      </p:pic>
      <p:sp>
        <p:nvSpPr>
          <p:cNvPr id="22" name="Rectangle 6"/>
          <p:cNvSpPr>
            <a:spLocks noChangeArrowheads="1"/>
          </p:cNvSpPr>
          <p:nvPr/>
        </p:nvSpPr>
        <p:spPr bwMode="auto">
          <a:xfrm>
            <a:off x="436116" y="2708920"/>
            <a:ext cx="2440092" cy="3784498"/>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400" dirty="0">
                <a:latin typeface="Courier New"/>
                <a:cs typeface="Courier New"/>
              </a:rPr>
              <a:t>extern </a:t>
            </a: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buf</a:t>
            </a:r>
            <a:r>
              <a:rPr lang="en-US" sz="1400" dirty="0">
                <a:latin typeface="Courier New"/>
                <a:cs typeface="Courier New"/>
              </a:rPr>
              <a:t>[]; </a:t>
            </a:r>
          </a:p>
          <a:p>
            <a:pPr>
              <a:buNone/>
            </a:pPr>
            <a:r>
              <a:rPr lang="en-US" sz="1400" dirty="0">
                <a:latin typeface="Courier New"/>
                <a:cs typeface="Courier New"/>
              </a:rPr>
              <a:t> </a:t>
            </a:r>
          </a:p>
          <a:p>
            <a:pPr>
              <a:buNone/>
            </a:pPr>
            <a:r>
              <a:rPr lang="en-US" sz="1400" dirty="0" err="1">
                <a:latin typeface="Courier New"/>
                <a:cs typeface="Courier New"/>
              </a:rPr>
              <a:t>int</a:t>
            </a:r>
            <a:r>
              <a:rPr lang="en-US" sz="1400" dirty="0">
                <a:latin typeface="Courier New"/>
                <a:cs typeface="Courier New"/>
              </a:rPr>
              <a:t> *</a:t>
            </a:r>
            <a:r>
              <a:rPr lang="en-US" sz="1400" dirty="0">
                <a:solidFill>
                  <a:srgbClr val="0070C0"/>
                </a:solidFill>
                <a:latin typeface="Courier New"/>
                <a:cs typeface="Courier New"/>
              </a:rPr>
              <a:t>bufp0</a:t>
            </a:r>
            <a:r>
              <a:rPr lang="en-US" sz="1400" dirty="0">
                <a:latin typeface="Courier New"/>
                <a:cs typeface="Courier New"/>
              </a:rPr>
              <a:t> = &amp;</a:t>
            </a:r>
            <a:r>
              <a:rPr lang="en-US" sz="1400" dirty="0">
                <a:solidFill>
                  <a:srgbClr val="FF0000"/>
                </a:solidFill>
                <a:latin typeface="Courier New"/>
                <a:cs typeface="Courier New"/>
              </a:rPr>
              <a:t>buf</a:t>
            </a:r>
            <a:r>
              <a:rPr lang="en-US" sz="1400" dirty="0">
                <a:latin typeface="Courier New"/>
                <a:cs typeface="Courier New"/>
              </a:rPr>
              <a:t>[0];</a:t>
            </a:r>
          </a:p>
          <a:p>
            <a:pPr>
              <a:buNone/>
            </a:pPr>
            <a:r>
              <a:rPr lang="en-US" sz="1400" dirty="0" err="1">
                <a:latin typeface="Courier New"/>
                <a:cs typeface="Courier New"/>
              </a:rPr>
              <a:t>int</a:t>
            </a:r>
            <a:r>
              <a:rPr lang="en-US" sz="1400" dirty="0">
                <a:latin typeface="Courier New"/>
                <a:cs typeface="Courier New"/>
              </a:rPr>
              <a:t> *</a:t>
            </a:r>
            <a:r>
              <a:rPr lang="en-US" sz="1400" dirty="0">
                <a:solidFill>
                  <a:srgbClr val="0070C0"/>
                </a:solidFill>
                <a:latin typeface="Courier New"/>
                <a:cs typeface="Courier New"/>
              </a:rPr>
              <a:t>bufp1</a:t>
            </a:r>
            <a:r>
              <a:rPr lang="en-US" sz="1400" dirty="0">
                <a:latin typeface="Courier New"/>
                <a:cs typeface="Courier New"/>
              </a:rPr>
              <a:t>;</a:t>
            </a:r>
          </a:p>
          <a:p>
            <a:pPr>
              <a:buNone/>
            </a:pPr>
            <a:endParaRPr lang="en-US" sz="1400" dirty="0">
              <a:solidFill>
                <a:srgbClr val="F7F5CD"/>
              </a:solidFill>
              <a:latin typeface="Courier New"/>
              <a:cs typeface="Courier New"/>
            </a:endParaRPr>
          </a:p>
          <a:p>
            <a:pPr>
              <a:buNone/>
            </a:pPr>
            <a:r>
              <a:rPr lang="en-US" sz="1400" dirty="0">
                <a:latin typeface="Courier New"/>
                <a:cs typeface="Courier New"/>
              </a:rPr>
              <a:t>void </a:t>
            </a:r>
            <a:r>
              <a:rPr lang="en-US" sz="1400" dirty="0">
                <a:solidFill>
                  <a:srgbClr val="0070C0"/>
                </a:solidFill>
                <a:latin typeface="Courier New"/>
                <a:cs typeface="Courier New"/>
              </a:rPr>
              <a:t>swap</a:t>
            </a:r>
            <a:r>
              <a:rPr lang="en-US" sz="1400" dirty="0">
                <a:latin typeface="Courier New"/>
                <a:cs typeface="Courier New"/>
              </a:rPr>
              <a:t>()</a:t>
            </a:r>
          </a:p>
          <a:p>
            <a:pPr>
              <a:buNone/>
            </a:pPr>
            <a:r>
              <a:rPr lang="en-US" sz="1400" dirty="0">
                <a:latin typeface="Courier New"/>
                <a:cs typeface="Courier New"/>
              </a:rPr>
              <a:t>{</a:t>
            </a:r>
          </a:p>
          <a:p>
            <a:pPr>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temp;</a:t>
            </a:r>
          </a:p>
          <a:p>
            <a:pPr>
              <a:buNone/>
            </a:pPr>
            <a:endParaRPr lang="en-US" sz="1400" dirty="0">
              <a:latin typeface="Courier New"/>
              <a:cs typeface="Courier New"/>
            </a:endParaRPr>
          </a:p>
          <a:p>
            <a:pPr>
              <a:buNone/>
            </a:pPr>
            <a:r>
              <a:rPr lang="en-US" sz="1400" dirty="0">
                <a:latin typeface="Courier New"/>
                <a:cs typeface="Courier New"/>
              </a:rPr>
              <a:t>  </a:t>
            </a:r>
            <a:r>
              <a:rPr lang="en-US" sz="1400" dirty="0">
                <a:solidFill>
                  <a:srgbClr val="FF0000"/>
                </a:solidFill>
                <a:latin typeface="Courier New"/>
                <a:cs typeface="Courier New"/>
              </a:rPr>
              <a:t>bufp1</a:t>
            </a:r>
            <a:r>
              <a:rPr lang="en-US" sz="1400" dirty="0">
                <a:latin typeface="Courier New"/>
                <a:cs typeface="Courier New"/>
              </a:rPr>
              <a:t> = &amp;</a:t>
            </a:r>
            <a:r>
              <a:rPr lang="en-US" sz="1400" dirty="0">
                <a:solidFill>
                  <a:srgbClr val="FF0000"/>
                </a:solidFill>
                <a:latin typeface="Courier New"/>
                <a:cs typeface="Courier New"/>
              </a:rPr>
              <a:t>buf</a:t>
            </a:r>
            <a:r>
              <a:rPr lang="en-US" sz="1400" dirty="0">
                <a:latin typeface="Courier New"/>
                <a:cs typeface="Courier New"/>
              </a:rPr>
              <a:t>[1];</a:t>
            </a:r>
          </a:p>
          <a:p>
            <a:pPr>
              <a:buNone/>
            </a:pPr>
            <a:r>
              <a:rPr lang="en-US" sz="1400" dirty="0">
                <a:latin typeface="Courier New"/>
                <a:cs typeface="Courier New"/>
              </a:rPr>
              <a:t>  temp = *</a:t>
            </a:r>
            <a:r>
              <a:rPr lang="en-US" sz="1400" dirty="0">
                <a:solidFill>
                  <a:srgbClr val="FF0000"/>
                </a:solidFill>
                <a:latin typeface="Courier New"/>
                <a:cs typeface="Courier New"/>
              </a:rPr>
              <a:t>bufp0</a:t>
            </a:r>
            <a:r>
              <a:rPr lang="en-US" sz="1400" dirty="0">
                <a:latin typeface="Courier New"/>
                <a:cs typeface="Courier New"/>
              </a:rPr>
              <a:t>;</a:t>
            </a:r>
          </a:p>
          <a:p>
            <a:pPr>
              <a:buNone/>
            </a:pPr>
            <a:r>
              <a:rPr lang="en-US" sz="1400" dirty="0">
                <a:latin typeface="Courier New"/>
                <a:cs typeface="Courier New"/>
              </a:rPr>
              <a:t>  *</a:t>
            </a:r>
            <a:r>
              <a:rPr lang="en-US" sz="1400" dirty="0">
                <a:solidFill>
                  <a:srgbClr val="FF0000"/>
                </a:solidFill>
                <a:latin typeface="Courier New"/>
                <a:cs typeface="Courier New"/>
              </a:rPr>
              <a:t>bufp0</a:t>
            </a:r>
            <a:r>
              <a:rPr lang="en-US" sz="1400" dirty="0">
                <a:latin typeface="Courier New"/>
                <a:cs typeface="Courier New"/>
              </a:rPr>
              <a:t> = *</a:t>
            </a:r>
            <a:r>
              <a:rPr lang="en-US" sz="1400" dirty="0">
                <a:solidFill>
                  <a:srgbClr val="FF0000"/>
                </a:solidFill>
                <a:latin typeface="Courier New"/>
                <a:cs typeface="Courier New"/>
              </a:rPr>
              <a:t>bufp1</a:t>
            </a:r>
            <a:r>
              <a:rPr lang="en-US" sz="1400" dirty="0">
                <a:latin typeface="Courier New"/>
                <a:cs typeface="Courier New"/>
              </a:rPr>
              <a:t>;</a:t>
            </a:r>
          </a:p>
          <a:p>
            <a:pPr>
              <a:buNone/>
            </a:pPr>
            <a:r>
              <a:rPr lang="en-US" sz="1400" dirty="0">
                <a:latin typeface="Courier New"/>
                <a:cs typeface="Courier New"/>
              </a:rPr>
              <a:t>  *</a:t>
            </a:r>
            <a:r>
              <a:rPr lang="en-US" sz="1400" dirty="0">
                <a:solidFill>
                  <a:srgbClr val="FF0000"/>
                </a:solidFill>
                <a:latin typeface="Courier New"/>
                <a:cs typeface="Courier New"/>
              </a:rPr>
              <a:t>bufp1</a:t>
            </a:r>
            <a:r>
              <a:rPr lang="en-US" sz="1400" dirty="0">
                <a:latin typeface="Courier New"/>
                <a:cs typeface="Courier New"/>
              </a:rPr>
              <a:t> = temp;</a:t>
            </a:r>
          </a:p>
          <a:p>
            <a:pPr>
              <a:buNone/>
            </a:pPr>
            <a:r>
              <a:rPr lang="en-US" sz="1400" dirty="0">
                <a:latin typeface="Courier New"/>
                <a:cs typeface="Courier New"/>
              </a:rPr>
              <a:t>}</a:t>
            </a:r>
          </a:p>
        </p:txBody>
      </p:sp>
      <p:cxnSp>
        <p:nvCxnSpPr>
          <p:cNvPr id="23" name="直接连接符 22"/>
          <p:cNvCxnSpPr/>
          <p:nvPr/>
        </p:nvCxnSpPr>
        <p:spPr bwMode="auto">
          <a:xfrm>
            <a:off x="1127448" y="2420888"/>
            <a:ext cx="1080120" cy="0"/>
          </a:xfrm>
          <a:prstGeom prst="line">
            <a:avLst/>
          </a:prstGeom>
          <a:noFill/>
          <a:ln w="12700" cap="flat" cmpd="sng" algn="ctr">
            <a:solidFill>
              <a:schemeClr val="accent1"/>
            </a:solidFill>
            <a:prstDash val="solid"/>
            <a:round/>
            <a:headEnd type="none" w="med" len="med"/>
            <a:tailEnd type="none" w="med" len="med"/>
          </a:ln>
          <a:effectLst/>
        </p:spPr>
      </p:cxnSp>
      <p:sp>
        <p:nvSpPr>
          <p:cNvPr id="24" name="矩形 23"/>
          <p:cNvSpPr/>
          <p:nvPr/>
        </p:nvSpPr>
        <p:spPr>
          <a:xfrm>
            <a:off x="407368" y="912092"/>
            <a:ext cx="2385589" cy="327782"/>
          </a:xfrm>
          <a:prstGeom prst="rect">
            <a:avLst/>
          </a:prstGeom>
        </p:spPr>
        <p:txBody>
          <a:bodyPr wrap="none">
            <a:spAutoFit/>
          </a:bodyPr>
          <a:lstStyle/>
          <a:p>
            <a:pPr>
              <a:buNone/>
            </a:pPr>
            <a:r>
              <a:rPr lang="zh-CN" altLang="en-US" dirty="0">
                <a:solidFill>
                  <a:srgbClr val="C00000"/>
                </a:solidFill>
              </a:rPr>
              <a:t>反汇编工具 </a:t>
            </a:r>
            <a:r>
              <a:rPr lang="en-US" altLang="zh-CN" dirty="0" err="1">
                <a:solidFill>
                  <a:srgbClr val="C00000"/>
                </a:solidFill>
              </a:rPr>
              <a:t>objdump</a:t>
            </a:r>
            <a:endParaRPr lang="zh-CN" altLang="en-US" dirty="0">
              <a:solidFill>
                <a:srgbClr val="C00000"/>
              </a:solidFill>
            </a:endParaRPr>
          </a:p>
        </p:txBody>
      </p:sp>
      <p:sp>
        <p:nvSpPr>
          <p:cNvPr id="25" name="矩形 24"/>
          <p:cNvSpPr/>
          <p:nvPr/>
        </p:nvSpPr>
        <p:spPr>
          <a:xfrm>
            <a:off x="4263160" y="856107"/>
            <a:ext cx="659155" cy="327782"/>
          </a:xfrm>
          <a:prstGeom prst="rect">
            <a:avLst/>
          </a:prstGeom>
        </p:spPr>
        <p:txBody>
          <a:bodyPr wrap="none">
            <a:spAutoFit/>
          </a:bodyPr>
          <a:lstStyle/>
          <a:p>
            <a:pPr>
              <a:buNone/>
            </a:pPr>
            <a:r>
              <a:rPr lang="en-US" altLang="zh-CN" dirty="0">
                <a:solidFill>
                  <a:srgbClr val="FF0000"/>
                </a:solidFill>
              </a:rPr>
              <a:t>.text</a:t>
            </a:r>
            <a:endParaRPr lang="zh-CN" altLang="en-US" dirty="0">
              <a:solidFill>
                <a:srgbClr val="FF0000"/>
              </a:solidFill>
            </a:endParaRPr>
          </a:p>
        </p:txBody>
      </p:sp>
      <p:sp>
        <p:nvSpPr>
          <p:cNvPr id="26" name="矩形 25"/>
          <p:cNvSpPr/>
          <p:nvPr/>
        </p:nvSpPr>
        <p:spPr>
          <a:xfrm>
            <a:off x="116141" y="1412776"/>
            <a:ext cx="723275" cy="327782"/>
          </a:xfrm>
          <a:prstGeom prst="rect">
            <a:avLst/>
          </a:prstGeom>
        </p:spPr>
        <p:txBody>
          <a:bodyPr wrap="none">
            <a:spAutoFit/>
          </a:bodyPr>
          <a:lstStyle/>
          <a:p>
            <a:pPr>
              <a:buNone/>
            </a:pPr>
            <a:r>
              <a:rPr lang="en-US" altLang="zh-CN" dirty="0">
                <a:solidFill>
                  <a:srgbClr val="FF0000"/>
                </a:solidFill>
              </a:rPr>
              <a:t>.data</a:t>
            </a:r>
            <a:endParaRPr lang="zh-CN" altLang="en-US" dirty="0">
              <a:solidFill>
                <a:srgbClr val="FF0000"/>
              </a:solidFill>
            </a:endParaRPr>
          </a:p>
        </p:txBody>
      </p:sp>
      <p:cxnSp>
        <p:nvCxnSpPr>
          <p:cNvPr id="27" name="直接连接符 26"/>
          <p:cNvCxnSpPr/>
          <p:nvPr/>
        </p:nvCxnSpPr>
        <p:spPr bwMode="auto">
          <a:xfrm>
            <a:off x="136359" y="2060848"/>
            <a:ext cx="991089" cy="0"/>
          </a:xfrm>
          <a:prstGeom prst="line">
            <a:avLst/>
          </a:prstGeom>
          <a:noFill/>
          <a:ln w="19050" cap="flat" cmpd="sng" algn="ctr">
            <a:solidFill>
              <a:srgbClr val="00B0F0"/>
            </a:solidFill>
            <a:prstDash val="solid"/>
            <a:round/>
            <a:headEnd type="none" w="med" len="med"/>
            <a:tailEnd type="none" w="med" len="med"/>
          </a:ln>
          <a:effectLst/>
        </p:spPr>
      </p:cxnSp>
      <p:cxnSp>
        <p:nvCxnSpPr>
          <p:cNvPr id="28" name="直接连接符 27"/>
          <p:cNvCxnSpPr/>
          <p:nvPr/>
        </p:nvCxnSpPr>
        <p:spPr bwMode="auto">
          <a:xfrm>
            <a:off x="3211610" y="1467567"/>
            <a:ext cx="991089" cy="0"/>
          </a:xfrm>
          <a:prstGeom prst="line">
            <a:avLst/>
          </a:prstGeom>
          <a:noFill/>
          <a:ln w="19050" cap="flat" cmpd="sng" algn="ctr">
            <a:solidFill>
              <a:srgbClr val="00B0F0"/>
            </a:solidFill>
            <a:prstDash val="solid"/>
            <a:round/>
            <a:headEnd type="none" w="med" len="med"/>
            <a:tailEnd type="none" w="med" len="med"/>
          </a:ln>
          <a:effectLst/>
        </p:spPr>
      </p:cxnSp>
    </p:spTree>
    <p:extLst>
      <p:ext uri="{BB962C8B-B14F-4D97-AF65-F5344CB8AC3E}">
        <p14:creationId xmlns:p14="http://schemas.microsoft.com/office/powerpoint/2010/main" val="307619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4" name="Rectangle 2"/>
          <p:cNvSpPr>
            <a:spLocks noChangeArrowheads="1"/>
          </p:cNvSpPr>
          <p:nvPr/>
        </p:nvSpPr>
        <p:spPr bwMode="auto">
          <a:xfrm>
            <a:off x="1553144" y="3448273"/>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5" name="Text Box 3"/>
          <p:cNvSpPr txBox="1">
            <a:spLocks noChangeArrowheads="1"/>
          </p:cNvSpPr>
          <p:nvPr/>
        </p:nvSpPr>
        <p:spPr bwMode="auto">
          <a:xfrm>
            <a:off x="1459835" y="3142051"/>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main.o</a:t>
            </a:r>
          </a:p>
        </p:txBody>
      </p:sp>
      <p:sp>
        <p:nvSpPr>
          <p:cNvPr id="13" name="Text Box 11"/>
          <p:cNvSpPr txBox="1">
            <a:spLocks noChangeArrowheads="1"/>
          </p:cNvSpPr>
          <p:nvPr/>
        </p:nvSpPr>
        <p:spPr bwMode="auto">
          <a:xfrm>
            <a:off x="5993207" y="1651223"/>
            <a:ext cx="309563" cy="363538"/>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latin typeface="Calibri" pitchFamily="34" charset="0"/>
                <a:ea typeface="msgothic" charset="0"/>
                <a:cs typeface="msgothic" charset="0"/>
              </a:rPr>
              <a:t>0</a:t>
            </a:r>
          </a:p>
        </p:txBody>
      </p:sp>
      <p:sp>
        <p:nvSpPr>
          <p:cNvPr id="14" name="Rectangle 12"/>
          <p:cNvSpPr>
            <a:spLocks noChangeArrowheads="1"/>
          </p:cNvSpPr>
          <p:nvPr/>
        </p:nvSpPr>
        <p:spPr bwMode="auto">
          <a:xfrm>
            <a:off x="1553144" y="1803623"/>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16" name="Rectangle 14"/>
          <p:cNvSpPr>
            <a:spLocks noChangeArrowheads="1"/>
          </p:cNvSpPr>
          <p:nvPr/>
        </p:nvSpPr>
        <p:spPr bwMode="auto">
          <a:xfrm>
            <a:off x="1553144" y="3981673"/>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dirty="0" err="1">
                <a:latin typeface="Courier New" pitchFamily="49" charset="0"/>
                <a:ea typeface="msgothic" charset="0"/>
                <a:cs typeface="msgothic" charset="0"/>
              </a:rPr>
              <a:t>int</a:t>
            </a:r>
            <a:r>
              <a:rPr lang="en-GB" altLang="zh-CN" sz="1600" dirty="0">
                <a:latin typeface="Courier New" pitchFamily="49" charset="0"/>
                <a:ea typeface="msgothic" charset="0"/>
                <a:cs typeface="msgothic" charset="0"/>
              </a:rPr>
              <a:t> </a:t>
            </a:r>
            <a:r>
              <a:rPr lang="en-GB" altLang="zh-CN" sz="1600" dirty="0" err="1">
                <a:latin typeface="Courier New" pitchFamily="49" charset="0"/>
                <a:ea typeface="msgothic" charset="0"/>
                <a:cs typeface="msgothic" charset="0"/>
              </a:rPr>
              <a:t>buf</a:t>
            </a:r>
            <a:r>
              <a:rPr lang="en-GB" altLang="zh-CN" sz="1600" dirty="0">
                <a:latin typeface="Courier New" pitchFamily="49" charset="0"/>
                <a:ea typeface="msgothic" charset="0"/>
                <a:cs typeface="msgothic" charset="0"/>
              </a:rPr>
              <a:t>[2]={1,2}</a:t>
            </a:r>
          </a:p>
        </p:txBody>
      </p:sp>
      <p:sp>
        <p:nvSpPr>
          <p:cNvPr id="17" name="Rectangle 15"/>
          <p:cNvSpPr>
            <a:spLocks noChangeArrowheads="1"/>
          </p:cNvSpPr>
          <p:nvPr/>
        </p:nvSpPr>
        <p:spPr bwMode="auto">
          <a:xfrm>
            <a:off x="1553144" y="2337023"/>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20" name="Text Box 19"/>
          <p:cNvSpPr txBox="1">
            <a:spLocks noChangeArrowheads="1"/>
          </p:cNvSpPr>
          <p:nvPr/>
        </p:nvSpPr>
        <p:spPr bwMode="auto">
          <a:xfrm>
            <a:off x="1415480" y="1236265"/>
            <a:ext cx="2626338"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可重定位目标文件</a:t>
            </a:r>
            <a:r>
              <a:rPr lang="en-GB" sz="2000" b="1" dirty="0">
                <a:latin typeface="Calibri" pitchFamily="34" charset="0"/>
                <a:ea typeface="msgothic" charset="0"/>
                <a:cs typeface="msgothic" charset="0"/>
              </a:rPr>
              <a:t>  </a:t>
            </a:r>
            <a:r>
              <a:rPr lang="en-US" sz="2000" b="1" dirty="0">
                <a:latin typeface="Calibri" pitchFamily="34" charset="0"/>
                <a:ea typeface="msgothic" charset="0"/>
                <a:cs typeface="msgothic" charset="0"/>
              </a:rPr>
              <a:t>.o</a:t>
            </a:r>
            <a:endParaRPr lang="en-GB" sz="2000" b="1" dirty="0">
              <a:latin typeface="Calibri" pitchFamily="34" charset="0"/>
              <a:ea typeface="msgothic" charset="0"/>
              <a:cs typeface="msgothic" charset="0"/>
            </a:endParaRPr>
          </a:p>
        </p:txBody>
      </p:sp>
      <p:sp>
        <p:nvSpPr>
          <p:cNvPr id="21" name="Text Box 20"/>
          <p:cNvSpPr txBox="1">
            <a:spLocks noChangeArrowheads="1"/>
          </p:cNvSpPr>
          <p:nvPr/>
        </p:nvSpPr>
        <p:spPr bwMode="auto">
          <a:xfrm>
            <a:off x="6456040" y="1240333"/>
            <a:ext cx="2046051"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sp>
        <p:nvSpPr>
          <p:cNvPr id="22" name="AutoShape 21"/>
          <p:cNvSpPr>
            <a:spLocks/>
          </p:cNvSpPr>
          <p:nvPr/>
        </p:nvSpPr>
        <p:spPr bwMode="auto">
          <a:xfrm>
            <a:off x="8775286" y="1859186"/>
            <a:ext cx="304800" cy="2212976"/>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23" name="Text Box 22"/>
          <p:cNvSpPr txBox="1">
            <a:spLocks noChangeArrowheads="1"/>
          </p:cNvSpPr>
          <p:nvPr/>
        </p:nvSpPr>
        <p:spPr bwMode="auto">
          <a:xfrm>
            <a:off x="9113383" y="273919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4" name="Text Box 23"/>
          <p:cNvSpPr txBox="1">
            <a:spLocks noChangeArrowheads="1"/>
          </p:cNvSpPr>
          <p:nvPr/>
        </p:nvSpPr>
        <p:spPr bwMode="auto">
          <a:xfrm>
            <a:off x="3823269" y="1859186"/>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5" name="Text Box 24"/>
          <p:cNvSpPr txBox="1">
            <a:spLocks noChangeArrowheads="1"/>
          </p:cNvSpPr>
          <p:nvPr/>
        </p:nvSpPr>
        <p:spPr bwMode="auto">
          <a:xfrm>
            <a:off x="3823269" y="222431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26" name="Text Box 25"/>
          <p:cNvSpPr txBox="1">
            <a:spLocks noChangeArrowheads="1"/>
          </p:cNvSpPr>
          <p:nvPr/>
        </p:nvSpPr>
        <p:spPr bwMode="auto">
          <a:xfrm>
            <a:off x="3823269" y="348796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7" name="Text Box 26"/>
          <p:cNvSpPr txBox="1">
            <a:spLocks noChangeArrowheads="1"/>
          </p:cNvSpPr>
          <p:nvPr/>
        </p:nvSpPr>
        <p:spPr bwMode="auto">
          <a:xfrm>
            <a:off x="3823269" y="390071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35" name="Line 35"/>
          <p:cNvSpPr>
            <a:spLocks noChangeShapeType="1"/>
          </p:cNvSpPr>
          <p:nvPr/>
        </p:nvSpPr>
        <p:spPr bwMode="auto">
          <a:xfrm>
            <a:off x="5083570" y="3620519"/>
            <a:ext cx="836613" cy="1587"/>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6" name="Line 36"/>
          <p:cNvSpPr>
            <a:spLocks noChangeShapeType="1"/>
          </p:cNvSpPr>
          <p:nvPr/>
        </p:nvSpPr>
        <p:spPr bwMode="auto">
          <a:xfrm>
            <a:off x="5083570" y="2486249"/>
            <a:ext cx="836613" cy="392113"/>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7" name="Line 37"/>
          <p:cNvSpPr>
            <a:spLocks noChangeShapeType="1"/>
          </p:cNvSpPr>
          <p:nvPr/>
        </p:nvSpPr>
        <p:spPr bwMode="auto">
          <a:xfrm flipV="1">
            <a:off x="5083570" y="4364262"/>
            <a:ext cx="836613" cy="409575"/>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 name="圆角矩形标注 2"/>
          <p:cNvSpPr/>
          <p:nvPr/>
        </p:nvSpPr>
        <p:spPr bwMode="auto">
          <a:xfrm>
            <a:off x="4799856" y="1556792"/>
            <a:ext cx="936104" cy="432048"/>
          </a:xfrm>
          <a:prstGeom prst="wedgeRoundRectCallout">
            <a:avLst>
              <a:gd name="adj1" fmla="val 14869"/>
              <a:gd name="adj2" fmla="val 144525"/>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rgbClr val="C00000"/>
                </a:solidFill>
                <a:effectLst/>
                <a:latin typeface="Arial" pitchFamily="34" charset="0"/>
              </a:rPr>
              <a:t>1.</a:t>
            </a:r>
            <a:r>
              <a:rPr kumimoji="0" lang="zh-CN" altLang="en-US" i="0" u="none" strike="noStrike" cap="none" normalizeH="0" baseline="0" dirty="0">
                <a:ln>
                  <a:noFill/>
                </a:ln>
                <a:solidFill>
                  <a:srgbClr val="C00000"/>
                </a:solidFill>
                <a:effectLst/>
                <a:latin typeface="Arial" pitchFamily="34" charset="0"/>
              </a:rPr>
              <a:t>合并</a:t>
            </a:r>
          </a:p>
        </p:txBody>
      </p:sp>
      <p:cxnSp>
        <p:nvCxnSpPr>
          <p:cNvPr id="15" name="直接箭头连接符 14"/>
          <p:cNvCxnSpPr/>
          <p:nvPr/>
        </p:nvCxnSpPr>
        <p:spPr bwMode="auto">
          <a:xfrm>
            <a:off x="6089650" y="2038350"/>
            <a:ext cx="6351" cy="1943323"/>
          </a:xfrm>
          <a:prstGeom prst="straightConnector1">
            <a:avLst/>
          </a:prstGeom>
          <a:noFill/>
          <a:ln w="31750" cap="flat" cmpd="sng" algn="ctr">
            <a:solidFill>
              <a:schemeClr val="accent1"/>
            </a:solidFill>
            <a:prstDash val="solid"/>
            <a:round/>
            <a:headEnd type="none" w="med" len="med"/>
            <a:tailEnd type="arrow"/>
          </a:ln>
          <a:effectLst/>
        </p:spPr>
      </p:cxnSp>
      <p:sp>
        <p:nvSpPr>
          <p:cNvPr id="39" name="圆角矩形标注 38"/>
          <p:cNvSpPr/>
          <p:nvPr/>
        </p:nvSpPr>
        <p:spPr bwMode="auto">
          <a:xfrm>
            <a:off x="10219734" y="4329425"/>
            <a:ext cx="1739679" cy="702950"/>
          </a:xfrm>
          <a:prstGeom prst="wedgeRoundRectCallout">
            <a:avLst>
              <a:gd name="adj1" fmla="val -63107"/>
              <a:gd name="adj2" fmla="val -121142"/>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dirty="0">
                <a:solidFill>
                  <a:srgbClr val="C00000"/>
                </a:solidFill>
              </a:rPr>
              <a:t>2</a:t>
            </a:r>
            <a:r>
              <a:rPr kumimoji="0" lang="en-US" altLang="zh-CN" i="0" u="none" strike="noStrike" cap="none" normalizeH="0" baseline="0" dirty="0">
                <a:ln>
                  <a:noFill/>
                </a:ln>
                <a:solidFill>
                  <a:srgbClr val="C00000"/>
                </a:solidFill>
                <a:effectLst/>
              </a:rPr>
              <a:t>.</a:t>
            </a:r>
            <a:r>
              <a:rPr lang="zh-CN" altLang="en-US" dirty="0">
                <a:solidFill>
                  <a:srgbClr val="C00000"/>
                </a:solidFill>
              </a:rPr>
              <a:t>重定位节和符号</a:t>
            </a:r>
            <a:r>
              <a:rPr lang="zh-CN" altLang="en-US" dirty="0">
                <a:solidFill>
                  <a:srgbClr val="FF0000"/>
                </a:solidFill>
              </a:rPr>
              <a:t>定义</a:t>
            </a:r>
            <a:endParaRPr kumimoji="0" lang="zh-CN" altLang="en-US" i="0" u="none" strike="noStrike" cap="none" normalizeH="0" baseline="0" dirty="0">
              <a:ln>
                <a:noFill/>
              </a:ln>
              <a:solidFill>
                <a:srgbClr val="FF0000"/>
              </a:solidFill>
              <a:effectLst/>
            </a:endParaRPr>
          </a:p>
        </p:txBody>
      </p:sp>
      <p:sp>
        <p:nvSpPr>
          <p:cNvPr id="40" name="圆角矩形标注 39"/>
          <p:cNvSpPr/>
          <p:nvPr/>
        </p:nvSpPr>
        <p:spPr bwMode="auto">
          <a:xfrm>
            <a:off x="5607928" y="836711"/>
            <a:ext cx="1208152" cy="414091"/>
          </a:xfrm>
          <a:prstGeom prst="wedgeRoundRectCallout">
            <a:avLst>
              <a:gd name="adj1" fmla="val 5234"/>
              <a:gd name="adj2" fmla="val 175728"/>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a:ln>
                  <a:noFill/>
                </a:ln>
                <a:solidFill>
                  <a:srgbClr val="C00000"/>
                </a:solidFill>
                <a:effectLst/>
                <a:latin typeface="Arial" pitchFamily="34" charset="0"/>
              </a:rPr>
              <a:t>起始地址</a:t>
            </a:r>
          </a:p>
        </p:txBody>
      </p:sp>
      <p:grpSp>
        <p:nvGrpSpPr>
          <p:cNvPr id="42" name="组合 41"/>
          <p:cNvGrpSpPr/>
          <p:nvPr/>
        </p:nvGrpSpPr>
        <p:grpSpPr>
          <a:xfrm>
            <a:off x="1476434" y="4738689"/>
            <a:ext cx="3251414" cy="1411521"/>
            <a:chOff x="397934" y="4738689"/>
            <a:chExt cx="3251414" cy="1411521"/>
          </a:xfrm>
        </p:grpSpPr>
        <p:sp>
          <p:nvSpPr>
            <p:cNvPr id="43" name="Rectangle 4"/>
            <p:cNvSpPr>
              <a:spLocks noChangeArrowheads="1"/>
            </p:cNvSpPr>
            <p:nvPr/>
          </p:nvSpPr>
          <p:spPr bwMode="auto">
            <a:xfrm>
              <a:off x="508174" y="556577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44" name="Rectangle 5"/>
            <p:cNvSpPr>
              <a:spLocks noChangeArrowheads="1"/>
            </p:cNvSpPr>
            <p:nvPr/>
          </p:nvSpPr>
          <p:spPr bwMode="auto">
            <a:xfrm>
              <a:off x="508174" y="503237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5" name="Text Box 6"/>
            <p:cNvSpPr txBox="1">
              <a:spLocks noChangeArrowheads="1"/>
            </p:cNvSpPr>
            <p:nvPr/>
          </p:nvSpPr>
          <p:spPr bwMode="auto">
            <a:xfrm>
              <a:off x="397934" y="4738689"/>
              <a:ext cx="1008907" cy="35901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swap.o</a:t>
              </a:r>
            </a:p>
          </p:txBody>
        </p:sp>
        <p:sp>
          <p:nvSpPr>
            <p:cNvPr id="46" name="Text Box 27"/>
            <p:cNvSpPr txBox="1">
              <a:spLocks noChangeArrowheads="1"/>
            </p:cNvSpPr>
            <p:nvPr/>
          </p:nvSpPr>
          <p:spPr bwMode="auto">
            <a:xfrm>
              <a:off x="2778299" y="5103813"/>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47" name="Text Box 28"/>
            <p:cNvSpPr txBox="1">
              <a:spLocks noChangeArrowheads="1"/>
            </p:cNvSpPr>
            <p:nvPr/>
          </p:nvSpPr>
          <p:spPr bwMode="auto">
            <a:xfrm>
              <a:off x="2778299" y="5464175"/>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48" name="Rectangle 33"/>
            <p:cNvSpPr>
              <a:spLocks noChangeArrowheads="1"/>
            </p:cNvSpPr>
            <p:nvPr/>
          </p:nvSpPr>
          <p:spPr bwMode="auto">
            <a:xfrm>
              <a:off x="508174" y="5791200"/>
              <a:ext cx="2278062"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Courier New" pitchFamily="49" charset="0"/>
                </a:rPr>
                <a:t>int</a:t>
              </a:r>
              <a:r>
                <a:rPr lang="en-GB" sz="1600" b="1" dirty="0">
                  <a:latin typeface="Courier New" pitchFamily="49" charset="0"/>
                  <a:ea typeface="msgothic" charset="0"/>
                  <a:cs typeface="Courier New" pitchFamily="49" charset="0"/>
                </a:rPr>
                <a:t> *bufp1</a:t>
              </a:r>
            </a:p>
          </p:txBody>
        </p:sp>
        <p:sp>
          <p:nvSpPr>
            <p:cNvPr id="49" name="Text Box 34"/>
            <p:cNvSpPr txBox="1">
              <a:spLocks noChangeArrowheads="1"/>
            </p:cNvSpPr>
            <p:nvPr/>
          </p:nvSpPr>
          <p:spPr bwMode="auto">
            <a:xfrm>
              <a:off x="2819400" y="5791200"/>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grpSp>
      <p:sp>
        <p:nvSpPr>
          <p:cNvPr id="54" name="Text Box 32"/>
          <p:cNvSpPr txBox="1">
            <a:spLocks noChangeArrowheads="1"/>
          </p:cNvSpPr>
          <p:nvPr/>
        </p:nvSpPr>
        <p:spPr bwMode="auto">
          <a:xfrm>
            <a:off x="9113383" y="4215713"/>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grpSp>
        <p:nvGrpSpPr>
          <p:cNvPr id="2" name="组合 1"/>
          <p:cNvGrpSpPr/>
          <p:nvPr/>
        </p:nvGrpSpPr>
        <p:grpSpPr>
          <a:xfrm>
            <a:off x="6276561" y="1862362"/>
            <a:ext cx="2422525" cy="3756171"/>
            <a:chOff x="6276561" y="1862362"/>
            <a:chExt cx="2422525" cy="3756171"/>
          </a:xfrm>
        </p:grpSpPr>
        <p:sp>
          <p:nvSpPr>
            <p:cNvPr id="10" name="Rectangle 8"/>
            <p:cNvSpPr>
              <a:spLocks noChangeArrowheads="1"/>
            </p:cNvSpPr>
            <p:nvPr/>
          </p:nvSpPr>
          <p:spPr bwMode="auto">
            <a:xfrm>
              <a:off x="6276561" y="1862362"/>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Headers</a:t>
              </a:r>
            </a:p>
          </p:txBody>
        </p:sp>
        <p:sp>
          <p:nvSpPr>
            <p:cNvPr id="11" name="Rectangle 9"/>
            <p:cNvSpPr>
              <a:spLocks noChangeArrowheads="1"/>
            </p:cNvSpPr>
            <p:nvPr/>
          </p:nvSpPr>
          <p:spPr bwMode="auto">
            <a:xfrm>
              <a:off x="6276561" y="24719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12" name="Rectangle 10"/>
            <p:cNvSpPr>
              <a:spLocks noChangeArrowheads="1"/>
            </p:cNvSpPr>
            <p:nvPr/>
          </p:nvSpPr>
          <p:spPr bwMode="auto">
            <a:xfrm>
              <a:off x="6276561" y="30053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a:solidFill>
                    <a:srgbClr val="FF0000"/>
                  </a:solidFill>
                  <a:latin typeface="Courier New" pitchFamily="49" charset="0"/>
                  <a:ea typeface="msgothic" charset="0"/>
                  <a:cs typeface="msgothic" charset="0"/>
                </a:rPr>
                <a:t>swap</a:t>
              </a:r>
              <a:r>
                <a:rPr lang="en-GB" sz="1600" b="1" dirty="0">
                  <a:latin typeface="Courier New" pitchFamily="49" charset="0"/>
                  <a:ea typeface="msgothic" charset="0"/>
                  <a:cs typeface="msgothic" charset="0"/>
                </a:rPr>
                <a:t>()</a:t>
              </a:r>
            </a:p>
          </p:txBody>
        </p:sp>
        <p:sp>
          <p:nvSpPr>
            <p:cNvPr id="18" name="Rectangle 16"/>
            <p:cNvSpPr>
              <a:spLocks noChangeArrowheads="1"/>
            </p:cNvSpPr>
            <p:nvPr/>
          </p:nvSpPr>
          <p:spPr bwMode="auto">
            <a:xfrm>
              <a:off x="6276561" y="35387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38" name="Rectangle 38"/>
            <p:cNvSpPr>
              <a:spLocks noChangeArrowheads="1"/>
            </p:cNvSpPr>
            <p:nvPr/>
          </p:nvSpPr>
          <p:spPr bwMode="auto">
            <a:xfrm>
              <a:off x="6276561" y="2167162"/>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50" name="Rectangle 7"/>
            <p:cNvSpPr>
              <a:spLocks noChangeArrowheads="1"/>
            </p:cNvSpPr>
            <p:nvPr/>
          </p:nvSpPr>
          <p:spPr bwMode="auto">
            <a:xfrm>
              <a:off x="6276561" y="4305672"/>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[2]={1,2}</a:t>
              </a:r>
            </a:p>
          </p:txBody>
        </p:sp>
        <p:sp>
          <p:nvSpPr>
            <p:cNvPr id="51" name="Rectangle 13"/>
            <p:cNvSpPr>
              <a:spLocks noChangeArrowheads="1"/>
            </p:cNvSpPr>
            <p:nvPr/>
          </p:nvSpPr>
          <p:spPr bwMode="auto">
            <a:xfrm>
              <a:off x="6276561" y="452315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solidFill>
                    <a:srgbClr val="FF0000"/>
                  </a:solidFill>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52" name="Rectangle 18"/>
            <p:cNvSpPr>
              <a:spLocks noChangeArrowheads="1"/>
            </p:cNvSpPr>
            <p:nvPr/>
          </p:nvSpPr>
          <p:spPr bwMode="auto">
            <a:xfrm>
              <a:off x="6276561" y="4077072"/>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3" name="Rectangle 30"/>
            <p:cNvSpPr>
              <a:spLocks noChangeArrowheads="1"/>
            </p:cNvSpPr>
            <p:nvPr/>
          </p:nvSpPr>
          <p:spPr bwMode="auto">
            <a:xfrm>
              <a:off x="6276561" y="4932733"/>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55" name="Rectangle 33"/>
            <p:cNvSpPr>
              <a:spLocks noChangeArrowheads="1"/>
            </p:cNvSpPr>
            <p:nvPr/>
          </p:nvSpPr>
          <p:spPr bwMode="auto">
            <a:xfrm>
              <a:off x="6276561" y="4751758"/>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grpSp>
      <p:sp>
        <p:nvSpPr>
          <p:cNvPr id="56" name="Text Box 34"/>
          <p:cNvSpPr txBox="1">
            <a:spLocks noChangeArrowheads="1"/>
          </p:cNvSpPr>
          <p:nvPr/>
        </p:nvSpPr>
        <p:spPr bwMode="auto">
          <a:xfrm>
            <a:off x="9113383" y="4660213"/>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57" name="AutoShape 39"/>
          <p:cNvSpPr>
            <a:spLocks/>
          </p:cNvSpPr>
          <p:nvPr/>
        </p:nvSpPr>
        <p:spPr bwMode="auto">
          <a:xfrm>
            <a:off x="8772111" y="4767633"/>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58" name="AutoShape 31"/>
          <p:cNvSpPr>
            <a:spLocks/>
          </p:cNvSpPr>
          <p:nvPr/>
        </p:nvSpPr>
        <p:spPr bwMode="auto">
          <a:xfrm>
            <a:off x="8760296" y="4077072"/>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endParaRPr lang="en-US"/>
          </a:p>
        </p:txBody>
      </p:sp>
      <p:sp>
        <p:nvSpPr>
          <p:cNvPr id="59" name="圆角矩形标注 58"/>
          <p:cNvSpPr/>
          <p:nvPr/>
        </p:nvSpPr>
        <p:spPr bwMode="auto">
          <a:xfrm>
            <a:off x="9336360" y="1082857"/>
            <a:ext cx="1739679" cy="702950"/>
          </a:xfrm>
          <a:prstGeom prst="wedgeRoundRectCallout">
            <a:avLst>
              <a:gd name="adj1" fmla="val -125171"/>
              <a:gd name="adj2" fmla="val 181634"/>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dirty="0">
                <a:solidFill>
                  <a:srgbClr val="C00000"/>
                </a:solidFill>
              </a:rPr>
              <a:t>3</a:t>
            </a:r>
            <a:r>
              <a:rPr kumimoji="0" lang="en-US" altLang="zh-CN" i="0" u="none" strike="noStrike" cap="none" normalizeH="0" baseline="0" dirty="0">
                <a:ln>
                  <a:noFill/>
                </a:ln>
                <a:solidFill>
                  <a:srgbClr val="C00000"/>
                </a:solidFill>
                <a:effectLst/>
              </a:rPr>
              <a:t>.</a:t>
            </a:r>
            <a:r>
              <a:rPr lang="zh-CN" altLang="en-US" dirty="0">
                <a:solidFill>
                  <a:srgbClr val="C00000"/>
                </a:solidFill>
              </a:rPr>
              <a:t>重定位节中的符号</a:t>
            </a:r>
            <a:r>
              <a:rPr lang="zh-CN" altLang="en-US" dirty="0">
                <a:solidFill>
                  <a:srgbClr val="FF0000"/>
                </a:solidFill>
              </a:rPr>
              <a:t>引用</a:t>
            </a:r>
            <a:endParaRPr kumimoji="0" lang="zh-CN" altLang="en-US" i="0" u="none" strike="noStrike" cap="none" normalizeH="0" baseline="0" dirty="0">
              <a:ln>
                <a:noFill/>
              </a:ln>
              <a:solidFill>
                <a:srgbClr val="FF0000"/>
              </a:solidFill>
              <a:effectLst/>
            </a:endParaRPr>
          </a:p>
        </p:txBody>
      </p:sp>
      <p:cxnSp>
        <p:nvCxnSpPr>
          <p:cNvPr id="30" name="直接箭头连接符 29"/>
          <p:cNvCxnSpPr/>
          <p:nvPr/>
        </p:nvCxnSpPr>
        <p:spPr bwMode="auto">
          <a:xfrm>
            <a:off x="6096000" y="4072162"/>
            <a:ext cx="0" cy="916133"/>
          </a:xfrm>
          <a:prstGeom prst="straightConnector1">
            <a:avLst/>
          </a:prstGeom>
          <a:noFill/>
          <a:ln w="31750" cap="flat" cmpd="sng" algn="ctr">
            <a:solidFill>
              <a:srgbClr val="00B0F0"/>
            </a:solidFill>
            <a:prstDash val="solid"/>
            <a:round/>
            <a:headEnd type="none" w="med" len="med"/>
            <a:tailEnd type="arrow"/>
          </a:ln>
          <a:effectLst/>
        </p:spPr>
      </p:cxnSp>
      <p:sp>
        <p:nvSpPr>
          <p:cNvPr id="6" name="矩形 5"/>
          <p:cNvSpPr/>
          <p:nvPr/>
        </p:nvSpPr>
        <p:spPr>
          <a:xfrm>
            <a:off x="5362615" y="6082380"/>
            <a:ext cx="6227987" cy="327782"/>
          </a:xfrm>
          <a:prstGeom prst="rect">
            <a:avLst/>
          </a:prstGeom>
        </p:spPr>
        <p:txBody>
          <a:bodyPr wrap="none">
            <a:spAutoFit/>
          </a:bodyPr>
          <a:lstStyle/>
          <a:p>
            <a:pPr>
              <a:buNone/>
            </a:pPr>
            <a:r>
              <a:rPr lang="zh-CN" altLang="en-US" dirty="0">
                <a:solidFill>
                  <a:srgbClr val="FF0000"/>
                </a:solidFill>
              </a:rPr>
              <a:t>链接器如何知道哪里的引用需要重定位、如何进行重定位？</a:t>
            </a:r>
          </a:p>
        </p:txBody>
      </p:sp>
      <p:cxnSp>
        <p:nvCxnSpPr>
          <p:cNvPr id="60" name="直接箭头连接符 59"/>
          <p:cNvCxnSpPr/>
          <p:nvPr/>
        </p:nvCxnSpPr>
        <p:spPr bwMode="auto">
          <a:xfrm flipH="1">
            <a:off x="8630691" y="1859186"/>
            <a:ext cx="1425749" cy="2785103"/>
          </a:xfrm>
          <a:prstGeom prst="straightConnector1">
            <a:avLst/>
          </a:prstGeom>
          <a:noFill/>
          <a:ln w="31750" cap="flat" cmpd="sng" algn="ctr">
            <a:solidFill>
              <a:srgbClr val="00B0F0"/>
            </a:solidFill>
            <a:prstDash val="solid"/>
            <a:round/>
            <a:headEnd type="none" w="med" len="med"/>
            <a:tailEnd type="arrow"/>
          </a:ln>
          <a:effectLst/>
        </p:spPr>
      </p:cxnSp>
    </p:spTree>
    <p:extLst>
      <p:ext uri="{BB962C8B-B14F-4D97-AF65-F5344CB8AC3E}">
        <p14:creationId xmlns:p14="http://schemas.microsoft.com/office/powerpoint/2010/main" val="29317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2" grpId="0" animBg="1"/>
      <p:bldP spid="23" grpId="0"/>
      <p:bldP spid="35" grpId="0" animBg="1"/>
      <p:bldP spid="36" grpId="0" animBg="1"/>
      <p:bldP spid="37" grpId="0" animBg="1"/>
      <p:bldP spid="3" grpId="0" animBg="1"/>
      <p:bldP spid="39" grpId="0" animBg="1"/>
      <p:bldP spid="40" grpId="0" animBg="1"/>
      <p:bldP spid="54" grpId="0"/>
      <p:bldP spid="56" grpId="0"/>
      <p:bldP spid="57" grpId="0" animBg="1"/>
      <p:bldP spid="58" grpId="0" animBg="1"/>
      <p:bldP spid="59"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a:t>
            </a:r>
            <a:endParaRPr lang="zh-CN" altLang="en-US" sz="2400" i="0" dirty="0">
              <a:latin typeface="+mn-lt"/>
            </a:endParaRPr>
          </a:p>
        </p:txBody>
      </p:sp>
      <p:sp>
        <p:nvSpPr>
          <p:cNvPr id="126979" name="Rectangle 3"/>
          <p:cNvSpPr>
            <a:spLocks noGrp="1" noChangeArrowheads="1"/>
          </p:cNvSpPr>
          <p:nvPr>
            <p:ph type="body" sz="half" idx="4294967295"/>
          </p:nvPr>
        </p:nvSpPr>
        <p:spPr>
          <a:xfrm>
            <a:off x="623392" y="908720"/>
            <a:ext cx="10716852" cy="5445344"/>
          </a:xfrm>
        </p:spPr>
        <p:txBody>
          <a:bodyPr>
            <a:normAutofit/>
          </a:bodyPr>
          <a:lstStyle/>
          <a:p>
            <a:pPr>
              <a:lnSpc>
                <a:spcPct val="150000"/>
              </a:lnSpc>
            </a:pPr>
            <a:r>
              <a:rPr lang="en-US" altLang="zh-CN" sz="2000" b="0" dirty="0"/>
              <a:t> </a:t>
            </a:r>
            <a:r>
              <a:rPr lang="zh-CN" altLang="en-US" sz="2000" b="0" dirty="0">
                <a:solidFill>
                  <a:srgbClr val="C00000"/>
                </a:solidFill>
              </a:rPr>
              <a:t>汇编器</a:t>
            </a:r>
            <a:r>
              <a:rPr lang="zh-CN" altLang="en-US" sz="2000" b="0" dirty="0"/>
              <a:t>遇到一个对最终位置未知的目标引用，它就会生成一个重定位条目（项），告诉链接器在将目标文件合并成可执行文件时如何修改这个引用（</a:t>
            </a:r>
            <a:r>
              <a:rPr lang="en-US" altLang="zh-CN" sz="2000" b="0" dirty="0"/>
              <a:t>.o</a:t>
            </a:r>
            <a:r>
              <a:rPr lang="zh-CN" altLang="en-US" sz="2000" b="0" dirty="0"/>
              <a:t>文件中）</a:t>
            </a:r>
            <a:endParaRPr lang="en-US" altLang="zh-CN" b="0" dirty="0"/>
          </a:p>
          <a:p>
            <a:pPr lvl="0">
              <a:lnSpc>
                <a:spcPct val="150000"/>
              </a:lnSpc>
            </a:pPr>
            <a:r>
              <a:rPr lang="en-US" altLang="zh-CN" sz="2000" b="0" dirty="0">
                <a:solidFill>
                  <a:srgbClr val="000000"/>
                </a:solidFill>
              </a:rPr>
              <a:t> </a:t>
            </a:r>
            <a:r>
              <a:rPr lang="zh-CN" altLang="en-US" sz="2000" b="0" dirty="0">
                <a:solidFill>
                  <a:srgbClr val="000000"/>
                </a:solidFill>
              </a:rPr>
              <a:t>代码的重定位条目放在 </a:t>
            </a:r>
            <a:r>
              <a:rPr lang="en-US" altLang="zh-CN" sz="2000" b="0" dirty="0">
                <a:solidFill>
                  <a:srgbClr val="C00000"/>
                </a:solidFill>
              </a:rPr>
              <a:t>.</a:t>
            </a:r>
            <a:r>
              <a:rPr lang="en-US" altLang="zh-CN" sz="2000" b="0" dirty="0" err="1">
                <a:solidFill>
                  <a:srgbClr val="C00000"/>
                </a:solidFill>
              </a:rPr>
              <a:t>rel.text</a:t>
            </a:r>
            <a:r>
              <a:rPr lang="en-US" altLang="zh-CN" sz="2000" b="0" dirty="0">
                <a:solidFill>
                  <a:srgbClr val="C00000"/>
                </a:solidFill>
              </a:rPr>
              <a:t> </a:t>
            </a:r>
            <a:r>
              <a:rPr lang="zh-CN" altLang="en-US" sz="2000" b="0" dirty="0">
                <a:solidFill>
                  <a:srgbClr val="000000"/>
                </a:solidFill>
              </a:rPr>
              <a:t>中</a:t>
            </a:r>
            <a:endParaRPr lang="en-US" altLang="zh-CN" sz="2000" b="0" dirty="0">
              <a:solidFill>
                <a:srgbClr val="000000"/>
              </a:solidFill>
            </a:endParaRPr>
          </a:p>
          <a:p>
            <a:pPr lvl="0">
              <a:lnSpc>
                <a:spcPct val="150000"/>
              </a:lnSpc>
            </a:pPr>
            <a:r>
              <a:rPr lang="zh-CN" altLang="en-US" sz="2000" b="0" dirty="0">
                <a:solidFill>
                  <a:srgbClr val="000000"/>
                </a:solidFill>
              </a:rPr>
              <a:t> 已初始化数据的重定位条目放在 </a:t>
            </a:r>
            <a:r>
              <a:rPr lang="en-US" altLang="zh-CN" sz="2000" b="0" dirty="0">
                <a:solidFill>
                  <a:srgbClr val="C00000"/>
                </a:solidFill>
              </a:rPr>
              <a:t>.</a:t>
            </a:r>
            <a:r>
              <a:rPr lang="en-US" altLang="zh-CN" sz="2000" b="0" dirty="0" err="1">
                <a:solidFill>
                  <a:srgbClr val="C00000"/>
                </a:solidFill>
              </a:rPr>
              <a:t>rel.data</a:t>
            </a:r>
            <a:r>
              <a:rPr lang="en-US" altLang="zh-CN" sz="2000" b="0" dirty="0">
                <a:solidFill>
                  <a:srgbClr val="C00000"/>
                </a:solidFill>
              </a:rPr>
              <a:t> </a:t>
            </a:r>
            <a:r>
              <a:rPr lang="zh-CN" altLang="en-US" sz="2000" b="0" dirty="0">
                <a:solidFill>
                  <a:srgbClr val="000000"/>
                </a:solidFill>
              </a:rPr>
              <a:t>中</a:t>
            </a:r>
            <a:endParaRPr lang="en-US" altLang="zh-CN" b="0" dirty="0"/>
          </a:p>
          <a:p>
            <a:pPr>
              <a:lnSpc>
                <a:spcPct val="150000"/>
              </a:lnSpc>
            </a:pPr>
            <a:r>
              <a:rPr lang="en-US" altLang="zh-CN" sz="2000" b="0" dirty="0"/>
              <a:t> ELF </a:t>
            </a:r>
            <a:r>
              <a:rPr lang="zh-CN" altLang="en-US" sz="2000" b="0" dirty="0"/>
              <a:t>重定位条目是一个</a:t>
            </a:r>
            <a:r>
              <a:rPr lang="en-US" altLang="zh-CN" sz="2000" b="0" dirty="0" err="1"/>
              <a:t>struct</a:t>
            </a:r>
            <a:r>
              <a:rPr lang="zh-CN" altLang="en-US" sz="2000" b="0" dirty="0"/>
              <a:t>，包含的关键字段</a:t>
            </a:r>
            <a:r>
              <a:rPr lang="zh-CN" altLang="en-US" b="0" dirty="0"/>
              <a:t>：</a:t>
            </a:r>
            <a:endParaRPr lang="en-US" altLang="zh-CN" b="0" dirty="0"/>
          </a:p>
          <a:p>
            <a:pPr lvl="1">
              <a:lnSpc>
                <a:spcPct val="150000"/>
              </a:lnSpc>
            </a:pPr>
            <a:r>
              <a:rPr lang="en-US" altLang="zh-CN" b="0" dirty="0"/>
              <a:t> offset </a:t>
            </a:r>
            <a:r>
              <a:rPr lang="zh-CN" altLang="en-US" b="0" dirty="0"/>
              <a:t>是需要被修改的引用的节偏移（当前节内</a:t>
            </a:r>
            <a:r>
              <a:rPr lang="zh-CN" altLang="en-US" b="0" dirty="0">
                <a:solidFill>
                  <a:srgbClr val="C00000"/>
                </a:solidFill>
              </a:rPr>
              <a:t>哪里</a:t>
            </a:r>
            <a:r>
              <a:rPr lang="zh-CN" altLang="en-US" b="0" dirty="0"/>
              <a:t>需要重定位）</a:t>
            </a:r>
            <a:endParaRPr lang="en-US" altLang="zh-CN" b="0" dirty="0"/>
          </a:p>
          <a:p>
            <a:pPr lvl="1">
              <a:lnSpc>
                <a:spcPct val="150000"/>
              </a:lnSpc>
            </a:pPr>
            <a:r>
              <a:rPr lang="zh-CN" altLang="en-US" b="0" dirty="0"/>
              <a:t> </a:t>
            </a:r>
            <a:r>
              <a:rPr lang="en-US" altLang="zh-CN" b="0" dirty="0"/>
              <a:t>symbol </a:t>
            </a:r>
            <a:r>
              <a:rPr lang="zh-CN" altLang="en-US" b="0" dirty="0"/>
              <a:t>标识被修改引用应该指向的符号（如何重定位：</a:t>
            </a:r>
            <a:r>
              <a:rPr lang="zh-CN" altLang="en-US" b="0" dirty="0">
                <a:solidFill>
                  <a:srgbClr val="C00000"/>
                </a:solidFill>
              </a:rPr>
              <a:t>指向哪个符号</a:t>
            </a:r>
            <a:r>
              <a:rPr lang="zh-CN" altLang="en-US" b="0" dirty="0"/>
              <a:t>）</a:t>
            </a:r>
            <a:endParaRPr lang="en-US" altLang="zh-CN" b="0" dirty="0"/>
          </a:p>
          <a:p>
            <a:pPr lvl="1">
              <a:lnSpc>
                <a:spcPct val="150000"/>
              </a:lnSpc>
            </a:pPr>
            <a:r>
              <a:rPr lang="zh-CN" altLang="en-US" b="0" dirty="0"/>
              <a:t> </a:t>
            </a:r>
            <a:r>
              <a:rPr lang="en-US" altLang="zh-CN" b="0" dirty="0"/>
              <a:t>type </a:t>
            </a:r>
            <a:r>
              <a:rPr lang="zh-CN" altLang="en-US" b="0" dirty="0"/>
              <a:t>告知链接器如何修改新的引用， </a:t>
            </a:r>
            <a:r>
              <a:rPr lang="en-US" altLang="zh-CN" b="0" dirty="0"/>
              <a:t>ELF </a:t>
            </a:r>
            <a:r>
              <a:rPr lang="zh-CN" altLang="en-US" b="0" dirty="0"/>
              <a:t>定义了多种不同的重定位类型（如何重定位：</a:t>
            </a:r>
            <a:r>
              <a:rPr lang="zh-CN" altLang="en-US" b="0" dirty="0">
                <a:solidFill>
                  <a:srgbClr val="C00000"/>
                </a:solidFill>
              </a:rPr>
              <a:t>方式</a:t>
            </a:r>
            <a:r>
              <a:rPr lang="zh-CN" altLang="en-US" b="0" dirty="0"/>
              <a:t>）</a:t>
            </a:r>
          </a:p>
        </p:txBody>
      </p:sp>
    </p:spTree>
    <p:extLst>
      <p:ext uri="{BB962C8B-B14F-4D97-AF65-F5344CB8AC3E}">
        <p14:creationId xmlns:p14="http://schemas.microsoft.com/office/powerpoint/2010/main" val="1786911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a:t>
            </a:r>
            <a:endParaRPr lang="zh-CN" altLang="en-US" sz="2400" i="0" dirty="0">
              <a:latin typeface="+mn-lt"/>
            </a:endParaRPr>
          </a:p>
        </p:txBody>
      </p:sp>
      <p:sp>
        <p:nvSpPr>
          <p:cNvPr id="126979" name="Rectangle 3"/>
          <p:cNvSpPr>
            <a:spLocks noGrp="1" noChangeArrowheads="1"/>
          </p:cNvSpPr>
          <p:nvPr>
            <p:ph type="body" sz="half" idx="4294967295"/>
          </p:nvPr>
        </p:nvSpPr>
        <p:spPr>
          <a:xfrm>
            <a:off x="347700" y="908720"/>
            <a:ext cx="11496600" cy="5445344"/>
          </a:xfrm>
        </p:spPr>
        <p:txBody>
          <a:bodyPr>
            <a:normAutofit/>
          </a:bodyPr>
          <a:lstStyle/>
          <a:p>
            <a:pPr>
              <a:lnSpc>
                <a:spcPct val="150000"/>
              </a:lnSpc>
            </a:pPr>
            <a:r>
              <a:rPr lang="en-US" altLang="zh-CN" sz="2400" dirty="0"/>
              <a:t> ELF </a:t>
            </a:r>
            <a:r>
              <a:rPr lang="zh-CN" altLang="en-US" sz="2400" dirty="0"/>
              <a:t>重定位条目</a:t>
            </a:r>
            <a:endParaRPr lang="zh-CN" altLang="en-US" sz="2000" b="0" dirty="0"/>
          </a:p>
        </p:txBody>
      </p:sp>
      <p:grpSp>
        <p:nvGrpSpPr>
          <p:cNvPr id="2" name="组合 1"/>
          <p:cNvGrpSpPr/>
          <p:nvPr/>
        </p:nvGrpSpPr>
        <p:grpSpPr>
          <a:xfrm>
            <a:off x="963204" y="1583855"/>
            <a:ext cx="6073564" cy="4420772"/>
            <a:chOff x="2974764" y="1583855"/>
            <a:chExt cx="6073564" cy="4420772"/>
          </a:xfrm>
        </p:grpSpPr>
        <p:sp>
          <p:nvSpPr>
            <p:cNvPr id="6" name="Rectangle 7"/>
            <p:cNvSpPr>
              <a:spLocks noChangeArrowheads="1"/>
            </p:cNvSpPr>
            <p:nvPr/>
          </p:nvSpPr>
          <p:spPr bwMode="auto">
            <a:xfrm>
              <a:off x="5340457" y="4060355"/>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[2]={1,2}</a:t>
              </a:r>
            </a:p>
          </p:txBody>
        </p:sp>
        <p:sp>
          <p:nvSpPr>
            <p:cNvPr id="7" name="Rectangle 8"/>
            <p:cNvSpPr>
              <a:spLocks noChangeArrowheads="1"/>
            </p:cNvSpPr>
            <p:nvPr/>
          </p:nvSpPr>
          <p:spPr bwMode="auto">
            <a:xfrm>
              <a:off x="5340457" y="1621955"/>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Headers</a:t>
              </a:r>
            </a:p>
          </p:txBody>
        </p:sp>
        <p:sp>
          <p:nvSpPr>
            <p:cNvPr id="8" name="Rectangle 9"/>
            <p:cNvSpPr>
              <a:spLocks noChangeArrowheads="1"/>
            </p:cNvSpPr>
            <p:nvPr/>
          </p:nvSpPr>
          <p:spPr bwMode="auto">
            <a:xfrm>
              <a:off x="5340457" y="2231555"/>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Courier New" pitchFamily="49" charset="0"/>
                  <a:ea typeface="msgothic" charset="0"/>
                  <a:cs typeface="msgothic" charset="0"/>
                </a:rPr>
                <a:t>main()</a:t>
              </a:r>
            </a:p>
          </p:txBody>
        </p:sp>
        <p:sp>
          <p:nvSpPr>
            <p:cNvPr id="9" name="Rectangle 10"/>
            <p:cNvSpPr>
              <a:spLocks noChangeArrowheads="1"/>
            </p:cNvSpPr>
            <p:nvPr/>
          </p:nvSpPr>
          <p:spPr bwMode="auto">
            <a:xfrm>
              <a:off x="5340457" y="2764955"/>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swap</a:t>
              </a:r>
              <a:r>
                <a:rPr lang="en-GB" sz="1600" b="1" dirty="0">
                  <a:latin typeface="Courier New" pitchFamily="49" charset="0"/>
                  <a:ea typeface="msgothic" charset="0"/>
                  <a:cs typeface="msgothic" charset="0"/>
                </a:rPr>
                <a:t>()</a:t>
              </a:r>
            </a:p>
          </p:txBody>
        </p:sp>
        <p:sp>
          <p:nvSpPr>
            <p:cNvPr id="10" name="Rectangle 13"/>
            <p:cNvSpPr>
              <a:spLocks noChangeArrowheads="1"/>
            </p:cNvSpPr>
            <p:nvPr/>
          </p:nvSpPr>
          <p:spPr bwMode="auto">
            <a:xfrm>
              <a:off x="5340457" y="4277842"/>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solidFill>
                    <a:srgbClr val="FF0000"/>
                  </a:solidFill>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11" name="Rectangle 16"/>
            <p:cNvSpPr>
              <a:spLocks noChangeArrowheads="1"/>
            </p:cNvSpPr>
            <p:nvPr/>
          </p:nvSpPr>
          <p:spPr bwMode="auto">
            <a:xfrm>
              <a:off x="5340457" y="3298355"/>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12" name="Rectangle 18"/>
            <p:cNvSpPr>
              <a:spLocks noChangeArrowheads="1"/>
            </p:cNvSpPr>
            <p:nvPr/>
          </p:nvSpPr>
          <p:spPr bwMode="auto">
            <a:xfrm>
              <a:off x="5340457" y="3831755"/>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13" name="AutoShape 21"/>
            <p:cNvSpPr>
              <a:spLocks/>
            </p:cNvSpPr>
            <p:nvPr/>
          </p:nvSpPr>
          <p:spPr bwMode="auto">
            <a:xfrm>
              <a:off x="7839182" y="1583855"/>
              <a:ext cx="304800" cy="2247900"/>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14" name="Text Box 22"/>
            <p:cNvSpPr txBox="1">
              <a:spLocks noChangeArrowheads="1"/>
            </p:cNvSpPr>
            <p:nvPr/>
          </p:nvSpPr>
          <p:spPr bwMode="auto">
            <a:xfrm>
              <a:off x="8177279" y="2498784"/>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15" name="Rectangle 30"/>
            <p:cNvSpPr>
              <a:spLocks noChangeArrowheads="1"/>
            </p:cNvSpPr>
            <p:nvPr/>
          </p:nvSpPr>
          <p:spPr bwMode="auto">
            <a:xfrm>
              <a:off x="5340457" y="4687416"/>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16" name="AutoShape 31"/>
            <p:cNvSpPr>
              <a:spLocks/>
            </p:cNvSpPr>
            <p:nvPr/>
          </p:nvSpPr>
          <p:spPr bwMode="auto">
            <a:xfrm>
              <a:off x="7839182" y="3831755"/>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17" name="Text Box 32"/>
            <p:cNvSpPr txBox="1">
              <a:spLocks noChangeArrowheads="1"/>
            </p:cNvSpPr>
            <p:nvPr/>
          </p:nvSpPr>
          <p:spPr bwMode="auto">
            <a:xfrm>
              <a:off x="8177279" y="3970396"/>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18" name="Rectangle 33"/>
            <p:cNvSpPr>
              <a:spLocks noChangeArrowheads="1"/>
            </p:cNvSpPr>
            <p:nvPr/>
          </p:nvSpPr>
          <p:spPr bwMode="auto">
            <a:xfrm>
              <a:off x="5340457" y="4506441"/>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sp>
          <p:nvSpPr>
            <p:cNvPr id="19" name="Text Box 34"/>
            <p:cNvSpPr txBox="1">
              <a:spLocks noChangeArrowheads="1"/>
            </p:cNvSpPr>
            <p:nvPr/>
          </p:nvSpPr>
          <p:spPr bwMode="auto">
            <a:xfrm>
              <a:off x="8177279" y="4414896"/>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20" name="Rectangle 38"/>
            <p:cNvSpPr>
              <a:spLocks noChangeArrowheads="1"/>
            </p:cNvSpPr>
            <p:nvPr/>
          </p:nvSpPr>
          <p:spPr bwMode="auto">
            <a:xfrm>
              <a:off x="5340457" y="1926755"/>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21" name="AutoShape 39"/>
            <p:cNvSpPr>
              <a:spLocks/>
            </p:cNvSpPr>
            <p:nvPr/>
          </p:nvSpPr>
          <p:spPr bwMode="auto">
            <a:xfrm>
              <a:off x="7836007" y="4522316"/>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22" name="左弧形箭头 21"/>
            <p:cNvSpPr/>
            <p:nvPr/>
          </p:nvSpPr>
          <p:spPr bwMode="auto">
            <a:xfrm>
              <a:off x="5126301" y="2582853"/>
              <a:ext cx="180859" cy="270837"/>
            </a:xfrm>
            <a:prstGeom prst="curvedRightArrow">
              <a:avLst/>
            </a:prstGeom>
            <a:solidFill>
              <a:srgbClr val="F1C7C7"/>
            </a:solidFill>
            <a:ln w="28575" cap="flat" cmpd="sng" algn="ctr">
              <a:solidFill>
                <a:srgbClr val="FF0000">
                  <a:alpha val="70000"/>
                </a:srgbClr>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3" name="Text Box 20"/>
            <p:cNvSpPr txBox="1">
              <a:spLocks noChangeArrowheads="1"/>
            </p:cNvSpPr>
            <p:nvPr/>
          </p:nvSpPr>
          <p:spPr bwMode="auto">
            <a:xfrm>
              <a:off x="5663952" y="5608492"/>
              <a:ext cx="1988343"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sp>
          <p:nvSpPr>
            <p:cNvPr id="24" name="圆角矩形标注 23"/>
            <p:cNvSpPr/>
            <p:nvPr/>
          </p:nvSpPr>
          <p:spPr bwMode="auto">
            <a:xfrm>
              <a:off x="2974764" y="2626270"/>
              <a:ext cx="1157127" cy="370682"/>
            </a:xfrm>
            <a:prstGeom prst="wedgeRoundRectCallout">
              <a:avLst>
                <a:gd name="adj1" fmla="val 161753"/>
                <a:gd name="adj2" fmla="val -74642"/>
                <a:gd name="adj3" fmla="val 16667"/>
              </a:avLst>
            </a:prstGeom>
            <a:solidFill>
              <a:schemeClr val="accent2">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dirty="0">
                  <a:solidFill>
                    <a:srgbClr val="FF0000"/>
                  </a:solidFill>
                  <a:latin typeface="Calibri" pitchFamily="34" charset="0"/>
                </a:rPr>
                <a:t>call swap</a:t>
              </a:r>
              <a:endParaRPr lang="zh-CN" altLang="en-US" dirty="0">
                <a:solidFill>
                  <a:srgbClr val="FF0000"/>
                </a:solidFill>
                <a:latin typeface="Calibri" pitchFamily="34" charset="0"/>
              </a:endParaRPr>
            </a:p>
          </p:txBody>
        </p:sp>
        <p:sp>
          <p:nvSpPr>
            <p:cNvPr id="25" name="矩形 24"/>
            <p:cNvSpPr/>
            <p:nvPr/>
          </p:nvSpPr>
          <p:spPr>
            <a:xfrm>
              <a:off x="3211016" y="2204864"/>
              <a:ext cx="1943012" cy="327782"/>
            </a:xfrm>
            <a:prstGeom prst="rect">
              <a:avLst/>
            </a:prstGeom>
          </p:spPr>
          <p:txBody>
            <a:bodyPr wrap="square">
              <a:spAutoFit/>
            </a:bodyPr>
            <a:lstStyle/>
            <a:p>
              <a:pPr>
                <a:buNone/>
              </a:pPr>
              <a:r>
                <a:rPr lang="en-US" altLang="zh-CN" sz="1800" b="0" kern="0" dirty="0" err="1">
                  <a:latin typeface="Calibri" pitchFamily="34" charset="0"/>
                </a:rPr>
                <a:t>main.o</a:t>
              </a:r>
              <a:r>
                <a:rPr lang="en-US" altLang="zh-CN" sz="1800" b="0" kern="0" dirty="0">
                  <a:latin typeface="Calibri" pitchFamily="34" charset="0"/>
                </a:rPr>
                <a:t> .text </a:t>
              </a:r>
              <a:r>
                <a:rPr lang="en-US" altLang="zh-CN" sz="1800" b="0" i="1" kern="0" dirty="0">
                  <a:solidFill>
                    <a:srgbClr val="FF0000"/>
                  </a:solidFill>
                  <a:latin typeface="Calibri" pitchFamily="34" charset="0"/>
                </a:rPr>
                <a:t>offset</a:t>
              </a:r>
              <a:endParaRPr lang="zh-CN" altLang="en-US" sz="1800" i="1" dirty="0">
                <a:solidFill>
                  <a:srgbClr val="FF0000"/>
                </a:solidFill>
              </a:endParaRPr>
            </a:p>
          </p:txBody>
        </p:sp>
        <p:sp>
          <p:nvSpPr>
            <p:cNvPr id="26" name="矩形 25"/>
            <p:cNvSpPr/>
            <p:nvPr/>
          </p:nvSpPr>
          <p:spPr>
            <a:xfrm>
              <a:off x="3211017" y="4221088"/>
              <a:ext cx="2020888" cy="328039"/>
            </a:xfrm>
            <a:prstGeom prst="rect">
              <a:avLst/>
            </a:prstGeom>
          </p:spPr>
          <p:txBody>
            <a:bodyPr wrap="square">
              <a:spAutoFit/>
            </a:bodyPr>
            <a:lstStyle/>
            <a:p>
              <a:pPr>
                <a:buNone/>
              </a:pPr>
              <a:r>
                <a:rPr lang="en-US" altLang="zh-CN" b="0" kern="0" dirty="0" err="1">
                  <a:latin typeface="Calibri" pitchFamily="34" charset="0"/>
                </a:rPr>
                <a:t>swap.o</a:t>
              </a:r>
              <a:r>
                <a:rPr lang="en-US" altLang="zh-CN" b="0" kern="0" dirty="0">
                  <a:latin typeface="Calibri" pitchFamily="34" charset="0"/>
                </a:rPr>
                <a:t> .data </a:t>
              </a:r>
              <a:r>
                <a:rPr lang="en-US" altLang="zh-CN" sz="1800" b="0" i="1" kern="0" dirty="0">
                  <a:solidFill>
                    <a:srgbClr val="FF0000"/>
                  </a:solidFill>
                  <a:latin typeface="Calibri" pitchFamily="34" charset="0"/>
                </a:rPr>
                <a:t>offset</a:t>
              </a:r>
              <a:endParaRPr lang="zh-CN" altLang="en-US" sz="1800" i="1" dirty="0">
                <a:solidFill>
                  <a:srgbClr val="FF0000"/>
                </a:solidFill>
              </a:endParaRPr>
            </a:p>
          </p:txBody>
        </p:sp>
        <p:sp>
          <p:nvSpPr>
            <p:cNvPr id="27" name="弧形 26"/>
            <p:cNvSpPr/>
            <p:nvPr/>
          </p:nvSpPr>
          <p:spPr bwMode="auto">
            <a:xfrm flipH="1">
              <a:off x="5126301" y="2245842"/>
              <a:ext cx="392918" cy="265974"/>
            </a:xfrm>
            <a:prstGeom prst="arc">
              <a:avLst>
                <a:gd name="adj1" fmla="val 16200000"/>
                <a:gd name="adj2" fmla="val 5426243"/>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sp>
          <p:nvSpPr>
            <p:cNvPr id="28" name="六角星 27"/>
            <p:cNvSpPr/>
            <p:nvPr/>
          </p:nvSpPr>
          <p:spPr bwMode="auto">
            <a:xfrm>
              <a:off x="5466928" y="2488704"/>
              <a:ext cx="76200" cy="76200"/>
            </a:xfrm>
            <a:prstGeom prst="star6">
              <a:avLst/>
            </a:prstGeom>
            <a:solidFill>
              <a:srgbClr val="FF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9" name="弧形 28"/>
            <p:cNvSpPr/>
            <p:nvPr/>
          </p:nvSpPr>
          <p:spPr bwMode="auto">
            <a:xfrm flipH="1">
              <a:off x="5149997" y="4277842"/>
              <a:ext cx="298806" cy="137496"/>
            </a:xfrm>
            <a:prstGeom prst="arc">
              <a:avLst>
                <a:gd name="adj1" fmla="val 16200000"/>
                <a:gd name="adj2" fmla="val 5426243"/>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grpSp>
      <p:sp>
        <p:nvSpPr>
          <p:cNvPr id="30" name="Rectangle 2"/>
          <p:cNvSpPr>
            <a:spLocks noChangeArrowheads="1"/>
          </p:cNvSpPr>
          <p:nvPr/>
        </p:nvSpPr>
        <p:spPr bwMode="auto">
          <a:xfrm>
            <a:off x="8063140" y="224431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31" name="Text Box 3"/>
          <p:cNvSpPr txBox="1">
            <a:spLocks noChangeArrowheads="1"/>
          </p:cNvSpPr>
          <p:nvPr/>
        </p:nvSpPr>
        <p:spPr bwMode="auto">
          <a:xfrm>
            <a:off x="7969831" y="1938093"/>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main.o</a:t>
            </a:r>
          </a:p>
        </p:txBody>
      </p:sp>
      <p:sp>
        <p:nvSpPr>
          <p:cNvPr id="32" name="Rectangle 14"/>
          <p:cNvSpPr>
            <a:spLocks noChangeArrowheads="1"/>
          </p:cNvSpPr>
          <p:nvPr/>
        </p:nvSpPr>
        <p:spPr bwMode="auto">
          <a:xfrm>
            <a:off x="8063140" y="277771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dirty="0" err="1">
                <a:latin typeface="Courier New" pitchFamily="49" charset="0"/>
                <a:ea typeface="msgothic" charset="0"/>
                <a:cs typeface="msgothic" charset="0"/>
              </a:rPr>
              <a:t>int</a:t>
            </a:r>
            <a:r>
              <a:rPr lang="en-GB" altLang="zh-CN" sz="1600" dirty="0">
                <a:latin typeface="Courier New" pitchFamily="49" charset="0"/>
                <a:ea typeface="msgothic" charset="0"/>
                <a:cs typeface="msgothic" charset="0"/>
              </a:rPr>
              <a:t> </a:t>
            </a:r>
            <a:r>
              <a:rPr lang="en-GB" altLang="zh-CN" sz="1600" dirty="0" err="1">
                <a:latin typeface="Courier New" pitchFamily="49" charset="0"/>
                <a:ea typeface="msgothic" charset="0"/>
                <a:cs typeface="msgothic" charset="0"/>
              </a:rPr>
              <a:t>buf</a:t>
            </a:r>
            <a:r>
              <a:rPr lang="en-GB" altLang="zh-CN" sz="1600" dirty="0">
                <a:latin typeface="Courier New" pitchFamily="49" charset="0"/>
                <a:ea typeface="msgothic" charset="0"/>
                <a:cs typeface="msgothic" charset="0"/>
              </a:rPr>
              <a:t>[2]={1,2}</a:t>
            </a:r>
          </a:p>
        </p:txBody>
      </p:sp>
      <p:sp>
        <p:nvSpPr>
          <p:cNvPr id="33" name="Text Box 25"/>
          <p:cNvSpPr txBox="1">
            <a:spLocks noChangeArrowheads="1"/>
          </p:cNvSpPr>
          <p:nvPr/>
        </p:nvSpPr>
        <p:spPr bwMode="auto">
          <a:xfrm>
            <a:off x="10333265" y="228400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34" name="Text Box 26"/>
          <p:cNvSpPr txBox="1">
            <a:spLocks noChangeArrowheads="1"/>
          </p:cNvSpPr>
          <p:nvPr/>
        </p:nvSpPr>
        <p:spPr bwMode="auto">
          <a:xfrm>
            <a:off x="10333265" y="269675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grpSp>
        <p:nvGrpSpPr>
          <p:cNvPr id="35" name="组合 34"/>
          <p:cNvGrpSpPr/>
          <p:nvPr/>
        </p:nvGrpSpPr>
        <p:grpSpPr>
          <a:xfrm>
            <a:off x="7986430" y="3534731"/>
            <a:ext cx="3251414" cy="1411521"/>
            <a:chOff x="397934" y="4738689"/>
            <a:chExt cx="3251414" cy="1411521"/>
          </a:xfrm>
        </p:grpSpPr>
        <p:sp>
          <p:nvSpPr>
            <p:cNvPr id="36" name="Rectangle 4"/>
            <p:cNvSpPr>
              <a:spLocks noChangeArrowheads="1"/>
            </p:cNvSpPr>
            <p:nvPr/>
          </p:nvSpPr>
          <p:spPr bwMode="auto">
            <a:xfrm>
              <a:off x="508174" y="556577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solidFill>
                    <a:srgbClr val="FF0000"/>
                  </a:solidFill>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37" name="Rectangle 5"/>
            <p:cNvSpPr>
              <a:spLocks noChangeArrowheads="1"/>
            </p:cNvSpPr>
            <p:nvPr/>
          </p:nvSpPr>
          <p:spPr bwMode="auto">
            <a:xfrm>
              <a:off x="508174" y="503237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swap()</a:t>
              </a:r>
            </a:p>
          </p:txBody>
        </p:sp>
        <p:sp>
          <p:nvSpPr>
            <p:cNvPr id="38" name="Text Box 6"/>
            <p:cNvSpPr txBox="1">
              <a:spLocks noChangeArrowheads="1"/>
            </p:cNvSpPr>
            <p:nvPr/>
          </p:nvSpPr>
          <p:spPr bwMode="auto">
            <a:xfrm>
              <a:off x="397934" y="4738689"/>
              <a:ext cx="1008907" cy="35901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swap.o</a:t>
              </a:r>
            </a:p>
          </p:txBody>
        </p:sp>
        <p:sp>
          <p:nvSpPr>
            <p:cNvPr id="39" name="Text Box 27"/>
            <p:cNvSpPr txBox="1">
              <a:spLocks noChangeArrowheads="1"/>
            </p:cNvSpPr>
            <p:nvPr/>
          </p:nvSpPr>
          <p:spPr bwMode="auto">
            <a:xfrm>
              <a:off x="2778299" y="5103813"/>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40" name="Text Box 28"/>
            <p:cNvSpPr txBox="1">
              <a:spLocks noChangeArrowheads="1"/>
            </p:cNvSpPr>
            <p:nvPr/>
          </p:nvSpPr>
          <p:spPr bwMode="auto">
            <a:xfrm>
              <a:off x="2778299" y="5464175"/>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41" name="Rectangle 33"/>
            <p:cNvSpPr>
              <a:spLocks noChangeArrowheads="1"/>
            </p:cNvSpPr>
            <p:nvPr/>
          </p:nvSpPr>
          <p:spPr bwMode="auto">
            <a:xfrm>
              <a:off x="508174" y="5791200"/>
              <a:ext cx="2278062"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Courier New" pitchFamily="49" charset="0"/>
                </a:rPr>
                <a:t>int</a:t>
              </a:r>
              <a:r>
                <a:rPr lang="en-GB" sz="1600" b="1" dirty="0">
                  <a:latin typeface="Courier New" pitchFamily="49" charset="0"/>
                  <a:ea typeface="msgothic" charset="0"/>
                  <a:cs typeface="Courier New" pitchFamily="49" charset="0"/>
                </a:rPr>
                <a:t> *bufp1</a:t>
              </a:r>
            </a:p>
          </p:txBody>
        </p:sp>
        <p:sp>
          <p:nvSpPr>
            <p:cNvPr id="42" name="Text Box 34"/>
            <p:cNvSpPr txBox="1">
              <a:spLocks noChangeArrowheads="1"/>
            </p:cNvSpPr>
            <p:nvPr/>
          </p:nvSpPr>
          <p:spPr bwMode="auto">
            <a:xfrm>
              <a:off x="2819400" y="5791200"/>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grpSp>
      <p:sp>
        <p:nvSpPr>
          <p:cNvPr id="43" name="六角星 42"/>
          <p:cNvSpPr/>
          <p:nvPr/>
        </p:nvSpPr>
        <p:spPr bwMode="auto">
          <a:xfrm flipH="1" flipV="1">
            <a:off x="8184232" y="2492896"/>
            <a:ext cx="72008" cy="89958"/>
          </a:xfrm>
          <a:prstGeom prst="star6">
            <a:avLst/>
          </a:prstGeom>
          <a:solidFill>
            <a:srgbClr val="FF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44" name="弧形 43"/>
          <p:cNvSpPr/>
          <p:nvPr/>
        </p:nvSpPr>
        <p:spPr bwMode="auto">
          <a:xfrm flipH="1">
            <a:off x="7828447" y="2264296"/>
            <a:ext cx="392918" cy="265974"/>
          </a:xfrm>
          <a:prstGeom prst="arc">
            <a:avLst>
              <a:gd name="adj1" fmla="val 16200000"/>
              <a:gd name="adj2" fmla="val 5426243"/>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sp>
        <p:nvSpPr>
          <p:cNvPr id="45" name="左弧形箭头 44"/>
          <p:cNvSpPr/>
          <p:nvPr/>
        </p:nvSpPr>
        <p:spPr bwMode="auto">
          <a:xfrm>
            <a:off x="7752183" y="2579614"/>
            <a:ext cx="269363" cy="1314127"/>
          </a:xfrm>
          <a:prstGeom prst="curvedRightArrow">
            <a:avLst/>
          </a:prstGeom>
          <a:solidFill>
            <a:srgbClr val="F1C7C7"/>
          </a:solidFill>
          <a:ln w="28575" cap="flat" cmpd="sng" algn="ctr">
            <a:solidFill>
              <a:srgbClr val="FF0000">
                <a:alpha val="70000"/>
              </a:srgbClr>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46" name="矩形 45"/>
          <p:cNvSpPr/>
          <p:nvPr/>
        </p:nvSpPr>
        <p:spPr>
          <a:xfrm>
            <a:off x="7146133" y="2231555"/>
            <a:ext cx="721672" cy="328039"/>
          </a:xfrm>
          <a:prstGeom prst="rect">
            <a:avLst/>
          </a:prstGeom>
        </p:spPr>
        <p:txBody>
          <a:bodyPr wrap="none">
            <a:spAutoFit/>
          </a:bodyPr>
          <a:lstStyle/>
          <a:p>
            <a:pPr>
              <a:buNone/>
            </a:pPr>
            <a:r>
              <a:rPr lang="en-US" altLang="zh-CN" sz="1800" b="0" i="1" kern="0" dirty="0">
                <a:solidFill>
                  <a:srgbClr val="FF0000"/>
                </a:solidFill>
                <a:latin typeface="Calibri" pitchFamily="34" charset="0"/>
              </a:rPr>
              <a:t>offset</a:t>
            </a:r>
            <a:endParaRPr lang="zh-CN" altLang="en-US" sz="1800" i="1" dirty="0">
              <a:solidFill>
                <a:srgbClr val="FF0000"/>
              </a:solidFill>
            </a:endParaRPr>
          </a:p>
        </p:txBody>
      </p:sp>
    </p:spTree>
    <p:extLst>
      <p:ext uri="{BB962C8B-B14F-4D97-AF65-F5344CB8AC3E}">
        <p14:creationId xmlns:p14="http://schemas.microsoft.com/office/powerpoint/2010/main" val="4231614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重定位条目示例（</a:t>
            </a:r>
            <a:r>
              <a:rPr lang="en-US" altLang="zh-CN" sz="2400" dirty="0">
                <a:latin typeface="+mn-lt"/>
              </a:rPr>
              <a:t>main</a:t>
            </a:r>
            <a:r>
              <a:rPr lang="zh-CN" altLang="en-US" sz="2400" dirty="0">
                <a:latin typeface="+mn-lt"/>
              </a:rPr>
              <a:t>）</a:t>
            </a:r>
            <a:endParaRPr lang="zh-CN" altLang="en-US" sz="2400" i="0" dirty="0">
              <a:latin typeface="+mn-lt"/>
            </a:endParaRPr>
          </a:p>
        </p:txBody>
      </p:sp>
      <p:sp>
        <p:nvSpPr>
          <p:cNvPr id="47" name="Rectangle 3"/>
          <p:cNvSpPr txBox="1">
            <a:spLocks noChangeArrowheads="1"/>
          </p:cNvSpPr>
          <p:nvPr/>
        </p:nvSpPr>
        <p:spPr bwMode="auto">
          <a:xfrm>
            <a:off x="263352" y="788834"/>
            <a:ext cx="3960440" cy="556523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50000"/>
              </a:lnSpc>
            </a:pPr>
            <a:r>
              <a:rPr lang="en-US" altLang="zh-CN" sz="2000" b="0" kern="0" dirty="0"/>
              <a:t> </a:t>
            </a:r>
            <a:r>
              <a:rPr lang="en-US" altLang="zh-CN" sz="2000" b="0" kern="0" dirty="0" err="1"/>
              <a:t>main.o</a:t>
            </a:r>
            <a:r>
              <a:rPr lang="zh-CN" altLang="en-US" sz="2000" b="0" kern="0" dirty="0"/>
              <a:t>，两种方式可以查看：</a:t>
            </a:r>
            <a:endParaRPr lang="en-US" altLang="zh-CN" sz="2000" b="0" kern="0" dirty="0">
              <a:solidFill>
                <a:srgbClr val="000000"/>
              </a:solidFill>
            </a:endParaRPr>
          </a:p>
          <a:p>
            <a:pPr lvl="1">
              <a:lnSpc>
                <a:spcPct val="150000"/>
              </a:lnSpc>
            </a:pPr>
            <a:r>
              <a:rPr lang="en-US" altLang="zh-CN" b="0" kern="0" dirty="0"/>
              <a:t> </a:t>
            </a:r>
            <a:r>
              <a:rPr lang="en-US" altLang="zh-CN" b="0" kern="0" dirty="0" err="1"/>
              <a:t>readelf</a:t>
            </a:r>
            <a:endParaRPr lang="en-US" altLang="zh-CN" b="0" kern="0" dirty="0"/>
          </a:p>
          <a:p>
            <a:pPr lvl="1">
              <a:lnSpc>
                <a:spcPct val="150000"/>
              </a:lnSpc>
            </a:pPr>
            <a:endParaRPr lang="en-US" altLang="zh-CN" b="0" kern="0" dirty="0"/>
          </a:p>
          <a:p>
            <a:pPr lvl="1">
              <a:lnSpc>
                <a:spcPct val="150000"/>
              </a:lnSpc>
            </a:pPr>
            <a:endParaRPr lang="en-US" altLang="zh-CN" b="0" kern="0" dirty="0"/>
          </a:p>
          <a:p>
            <a:pPr lvl="1">
              <a:lnSpc>
                <a:spcPct val="150000"/>
              </a:lnSpc>
            </a:pPr>
            <a:endParaRPr lang="en-US" altLang="zh-CN" b="0" kern="0" dirty="0"/>
          </a:p>
          <a:p>
            <a:pPr lvl="1">
              <a:lnSpc>
                <a:spcPct val="150000"/>
              </a:lnSpc>
            </a:pPr>
            <a:endParaRPr lang="en-US" altLang="zh-CN" b="0" kern="0" dirty="0"/>
          </a:p>
          <a:p>
            <a:pPr lvl="1">
              <a:lnSpc>
                <a:spcPct val="150000"/>
              </a:lnSpc>
            </a:pPr>
            <a:endParaRPr lang="en-US" altLang="zh-CN" b="0" kern="0" dirty="0"/>
          </a:p>
          <a:p>
            <a:pPr lvl="1">
              <a:lnSpc>
                <a:spcPct val="150000"/>
              </a:lnSpc>
              <a:spcBef>
                <a:spcPts val="1200"/>
              </a:spcBef>
            </a:pPr>
            <a:r>
              <a:rPr lang="zh-CN" altLang="en-US" b="0" kern="0" dirty="0"/>
              <a:t> </a:t>
            </a:r>
            <a:r>
              <a:rPr lang="en-US" altLang="zh-CN" b="0" kern="0" dirty="0" err="1"/>
              <a:t>objdump</a:t>
            </a:r>
            <a:endParaRPr lang="en-US" altLang="zh-CN" b="0" kern="0" dirty="0"/>
          </a:p>
        </p:txBody>
      </p:sp>
      <p:pic>
        <p:nvPicPr>
          <p:cNvPr id="3" name="图片 2"/>
          <p:cNvPicPr>
            <a:picLocks noChangeAspect="1"/>
          </p:cNvPicPr>
          <p:nvPr/>
        </p:nvPicPr>
        <p:blipFill>
          <a:blip r:embed="rId3"/>
          <a:stretch>
            <a:fillRect/>
          </a:stretch>
        </p:blipFill>
        <p:spPr>
          <a:xfrm>
            <a:off x="1133208" y="1700808"/>
            <a:ext cx="7699096" cy="1944216"/>
          </a:xfrm>
          <a:prstGeom prst="rect">
            <a:avLst/>
          </a:prstGeom>
          <a:ln w="12700">
            <a:solidFill>
              <a:schemeClr val="accent2">
                <a:alpha val="50000"/>
              </a:schemeClr>
            </a:solidFill>
          </a:ln>
        </p:spPr>
      </p:pic>
      <p:pic>
        <p:nvPicPr>
          <p:cNvPr id="4" name="图片 3"/>
          <p:cNvPicPr>
            <a:picLocks noChangeAspect="1"/>
          </p:cNvPicPr>
          <p:nvPr/>
        </p:nvPicPr>
        <p:blipFill>
          <a:blip r:embed="rId4"/>
          <a:stretch>
            <a:fillRect/>
          </a:stretch>
        </p:blipFill>
        <p:spPr>
          <a:xfrm>
            <a:off x="1133208" y="4365104"/>
            <a:ext cx="4772165" cy="1944216"/>
          </a:xfrm>
          <a:prstGeom prst="rect">
            <a:avLst/>
          </a:prstGeom>
          <a:ln w="12700">
            <a:solidFill>
              <a:schemeClr val="accent2">
                <a:alpha val="50000"/>
              </a:schemeClr>
            </a:solidFill>
          </a:ln>
        </p:spPr>
      </p:pic>
      <p:sp>
        <p:nvSpPr>
          <p:cNvPr id="49" name="Rectangle 4"/>
          <p:cNvSpPr>
            <a:spLocks noChangeArrowheads="1"/>
          </p:cNvSpPr>
          <p:nvPr/>
        </p:nvSpPr>
        <p:spPr bwMode="auto">
          <a:xfrm>
            <a:off x="9281246" y="1196752"/>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main.c</a:t>
            </a:r>
            <a:endParaRPr lang="en-US" sz="1400" dirty="0">
              <a:solidFill>
                <a:srgbClr val="000000"/>
              </a:solidFill>
              <a:latin typeface="Courier New"/>
              <a:cs typeface="Courier New"/>
            </a:endParaRPr>
          </a:p>
        </p:txBody>
      </p:sp>
      <p:sp>
        <p:nvSpPr>
          <p:cNvPr id="50" name="Rectangle 3"/>
          <p:cNvSpPr>
            <a:spLocks noChangeArrowheads="1"/>
          </p:cNvSpPr>
          <p:nvPr/>
        </p:nvSpPr>
        <p:spPr bwMode="auto">
          <a:xfrm>
            <a:off x="9307926" y="1631975"/>
            <a:ext cx="2332690" cy="2031325"/>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altLang="zh-CN" sz="1400" dirty="0">
                <a:latin typeface="Courier New"/>
                <a:cs typeface="Courier New"/>
              </a:rPr>
              <a:t>void swap();</a:t>
            </a:r>
          </a:p>
          <a:p>
            <a:pPr>
              <a:lnSpc>
                <a:spcPct val="100000"/>
              </a:lnSpc>
              <a:spcBef>
                <a:spcPts val="0"/>
              </a:spcBef>
              <a:buNone/>
            </a:pPr>
            <a:endParaRPr lang="en-US" altLang="zh-CN" sz="1400" dirty="0">
              <a:latin typeface="Courier New"/>
              <a:cs typeface="Courier New"/>
            </a:endParaRP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buf[2] = {1, 2};</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main() </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a:solidFill>
                  <a:srgbClr val="FF0000"/>
                </a:solidFill>
                <a:latin typeface="Courier New"/>
                <a:cs typeface="Courier New"/>
              </a:rPr>
              <a:t>swap</a:t>
            </a:r>
            <a:r>
              <a:rPr lang="en-US" sz="1400" dirty="0">
                <a:latin typeface="Courier New"/>
                <a:cs typeface="Courier New"/>
              </a:rPr>
              <a:t>();</a:t>
            </a:r>
          </a:p>
          <a:p>
            <a:pPr>
              <a:lnSpc>
                <a:spcPct val="100000"/>
              </a:lnSpc>
              <a:spcBef>
                <a:spcPts val="0"/>
              </a:spcBef>
              <a:buNone/>
            </a:pPr>
            <a:r>
              <a:rPr lang="en-US" sz="1400" dirty="0">
                <a:latin typeface="Courier New"/>
                <a:cs typeface="Courier New"/>
              </a:rPr>
              <a:t>  return 0;</a:t>
            </a:r>
          </a:p>
          <a:p>
            <a:pPr>
              <a:lnSpc>
                <a:spcPct val="100000"/>
              </a:lnSpc>
              <a:spcBef>
                <a:spcPts val="0"/>
              </a:spcBef>
              <a:buNone/>
            </a:pPr>
            <a:r>
              <a:rPr lang="en-US" sz="1400" dirty="0">
                <a:latin typeface="Courier New"/>
                <a:cs typeface="Courier New"/>
              </a:rPr>
              <a:t>} </a:t>
            </a:r>
          </a:p>
        </p:txBody>
      </p:sp>
      <p:pic>
        <p:nvPicPr>
          <p:cNvPr id="2" name="图片 1"/>
          <p:cNvPicPr>
            <a:picLocks noChangeAspect="1"/>
          </p:cNvPicPr>
          <p:nvPr/>
        </p:nvPicPr>
        <p:blipFill>
          <a:blip r:embed="rId5"/>
          <a:stretch>
            <a:fillRect/>
          </a:stretch>
        </p:blipFill>
        <p:spPr>
          <a:xfrm>
            <a:off x="7104112" y="4661784"/>
            <a:ext cx="3533378" cy="968146"/>
          </a:xfrm>
          <a:prstGeom prst="rect">
            <a:avLst/>
          </a:prstGeom>
        </p:spPr>
      </p:pic>
    </p:spTree>
    <p:extLst>
      <p:ext uri="{BB962C8B-B14F-4D97-AF65-F5344CB8AC3E}">
        <p14:creationId xmlns:p14="http://schemas.microsoft.com/office/powerpoint/2010/main" val="3347508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链接（静态）</a:t>
            </a:r>
          </a:p>
        </p:txBody>
      </p:sp>
      <p:sp>
        <p:nvSpPr>
          <p:cNvPr id="4" name="Rectangle 3"/>
          <p:cNvSpPr txBox="1">
            <a:spLocks noChangeArrowheads="1"/>
          </p:cNvSpPr>
          <p:nvPr/>
        </p:nvSpPr>
        <p:spPr>
          <a:xfrm>
            <a:off x="1703512" y="935922"/>
            <a:ext cx="7772400" cy="1143000"/>
          </a:xfrm>
          <a:prstGeom prst="rect">
            <a:avLst/>
          </a:prstGeom>
          <a:solidFill>
            <a:srgbClr val="E0E0E0"/>
          </a:solidFill>
          <a:ln>
            <a:solidFill>
              <a:srgbClr val="000004"/>
            </a:solidFill>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sz="2000" dirty="0">
                <a:latin typeface="Calibri"/>
                <a:cs typeface="Calibri"/>
              </a:rPr>
              <a:t> 程序由编译器驱动程序 </a:t>
            </a:r>
            <a:r>
              <a:rPr lang="en-US" altLang="zh-CN" sz="2000" dirty="0">
                <a:latin typeface="Calibri"/>
                <a:cs typeface="Calibri"/>
              </a:rPr>
              <a:t>(compiler driver)</a:t>
            </a:r>
            <a:r>
              <a:rPr lang="zh-CN" altLang="en-US" sz="2000" dirty="0">
                <a:latin typeface="Calibri"/>
                <a:cs typeface="Calibri"/>
              </a:rPr>
              <a:t>进行编译和链接</a:t>
            </a:r>
            <a:r>
              <a:rPr lang="en-US" sz="2000" dirty="0">
                <a:latin typeface="Calibri"/>
                <a:cs typeface="Calibri"/>
              </a:rPr>
              <a:t>:</a:t>
            </a:r>
          </a:p>
          <a:p>
            <a:pPr lvl="1"/>
            <a:r>
              <a:rPr lang="en-US" dirty="0">
                <a:latin typeface="Courier New" charset="0"/>
              </a:rPr>
              <a:t> </a:t>
            </a:r>
            <a:r>
              <a:rPr lang="en-US" dirty="0" err="1">
                <a:latin typeface="Courier New" charset="0"/>
              </a:rPr>
              <a:t>unix</a:t>
            </a:r>
            <a:r>
              <a:rPr lang="en-US" dirty="0">
                <a:latin typeface="Courier New" charset="0"/>
              </a:rPr>
              <a:t>&gt; </a:t>
            </a:r>
            <a:r>
              <a:rPr lang="en-US" i="1" dirty="0" err="1">
                <a:latin typeface="Courier New" charset="0"/>
              </a:rPr>
              <a:t>mips</a:t>
            </a:r>
            <a:r>
              <a:rPr lang="en-US" i="1" dirty="0">
                <a:latin typeface="Courier New" charset="0"/>
              </a:rPr>
              <a:t>-</a:t>
            </a:r>
            <a:r>
              <a:rPr lang="en-US" i="1" dirty="0" err="1">
                <a:latin typeface="Courier New" charset="0"/>
              </a:rPr>
              <a:t>linux</a:t>
            </a:r>
            <a:r>
              <a:rPr lang="en-US" i="1" dirty="0">
                <a:latin typeface="Courier New" charset="0"/>
              </a:rPr>
              <a:t>-gnu-</a:t>
            </a:r>
            <a:r>
              <a:rPr lang="en-US" i="1" dirty="0" err="1">
                <a:latin typeface="Courier New" charset="0"/>
              </a:rPr>
              <a:t>gcc</a:t>
            </a:r>
            <a:r>
              <a:rPr lang="en-US" i="1" dirty="0">
                <a:latin typeface="Courier New" charset="0"/>
              </a:rPr>
              <a:t> </a:t>
            </a:r>
            <a:r>
              <a:rPr lang="en-US" i="1" dirty="0">
                <a:solidFill>
                  <a:srgbClr val="FF0000"/>
                </a:solidFill>
                <a:latin typeface="Courier New" charset="0"/>
              </a:rPr>
              <a:t>-g</a:t>
            </a:r>
            <a:r>
              <a:rPr lang="en-US" i="1" dirty="0">
                <a:latin typeface="Courier New" charset="0"/>
              </a:rPr>
              <a:t> </a:t>
            </a:r>
            <a:r>
              <a:rPr lang="en-US" i="1" dirty="0">
                <a:solidFill>
                  <a:schemeClr val="accent2"/>
                </a:solidFill>
                <a:latin typeface="Courier New" charset="0"/>
              </a:rPr>
              <a:t>-o p </a:t>
            </a:r>
            <a:r>
              <a:rPr lang="en-US" i="1" dirty="0" err="1">
                <a:latin typeface="Courier New" charset="0"/>
              </a:rPr>
              <a:t>main.c</a:t>
            </a:r>
            <a:r>
              <a:rPr lang="en-US" i="1" dirty="0">
                <a:latin typeface="Courier New" charset="0"/>
              </a:rPr>
              <a:t> </a:t>
            </a:r>
            <a:r>
              <a:rPr lang="en-US" i="1" dirty="0" err="1">
                <a:latin typeface="Courier New" charset="0"/>
              </a:rPr>
              <a:t>swap.c</a:t>
            </a:r>
            <a:endParaRPr lang="en-US" i="1" dirty="0">
              <a:latin typeface="Courier New" charset="0"/>
            </a:endParaRPr>
          </a:p>
          <a:p>
            <a:pPr lvl="1"/>
            <a:r>
              <a:rPr lang="en-US" dirty="0">
                <a:latin typeface="Courier New" charset="0"/>
              </a:rPr>
              <a:t> </a:t>
            </a:r>
            <a:r>
              <a:rPr lang="en-US" dirty="0" err="1">
                <a:latin typeface="Courier New" charset="0"/>
              </a:rPr>
              <a:t>unix</a:t>
            </a:r>
            <a:r>
              <a:rPr lang="en-US" dirty="0">
                <a:latin typeface="Courier New" charset="0"/>
              </a:rPr>
              <a:t>&gt; </a:t>
            </a:r>
            <a:r>
              <a:rPr lang="en-US" i="1" dirty="0">
                <a:latin typeface="Courier New" charset="0"/>
              </a:rPr>
              <a:t>./p</a:t>
            </a:r>
          </a:p>
        </p:txBody>
      </p:sp>
      <p:sp>
        <p:nvSpPr>
          <p:cNvPr id="2" name="圆角矩形标注 1"/>
          <p:cNvSpPr/>
          <p:nvPr/>
        </p:nvSpPr>
        <p:spPr bwMode="auto">
          <a:xfrm>
            <a:off x="1744226" y="2302322"/>
            <a:ext cx="1944216" cy="1080120"/>
          </a:xfrm>
          <a:prstGeom prst="wedgeRoundRectCallout">
            <a:avLst>
              <a:gd name="adj1" fmla="val 170539"/>
              <a:gd name="adj2" fmla="val -105408"/>
              <a:gd name="adj3" fmla="val 16667"/>
            </a:avLst>
          </a:prstGeom>
          <a:solidFill>
            <a:srgbClr val="F9FDC7">
              <a:alpha val="50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00000"/>
              </a:lnSpc>
              <a:spcBef>
                <a:spcPct val="0"/>
              </a:spcBef>
              <a:buClrTx/>
              <a:buSzTx/>
              <a:buNone/>
            </a:pPr>
            <a:r>
              <a:rPr lang="zh-CN" altLang="en-US" sz="2000" dirty="0"/>
              <a:t>为了</a:t>
            </a:r>
            <a:r>
              <a:rPr lang="en-US" altLang="zh-CN" sz="2000" dirty="0" err="1"/>
              <a:t>gdb</a:t>
            </a:r>
            <a:r>
              <a:rPr lang="en-US" altLang="zh-CN" sz="2000" dirty="0"/>
              <a:t> </a:t>
            </a:r>
            <a:r>
              <a:rPr lang="zh-CN" altLang="en-US" sz="2000" dirty="0"/>
              <a:t>用，</a:t>
            </a:r>
            <a:endParaRPr lang="en-US" altLang="zh-CN" sz="2000" dirty="0"/>
          </a:p>
          <a:p>
            <a:pPr>
              <a:lnSpc>
                <a:spcPct val="100000"/>
              </a:lnSpc>
              <a:spcBef>
                <a:spcPct val="0"/>
              </a:spcBef>
              <a:buClrTx/>
              <a:buSzTx/>
              <a:buNone/>
            </a:pPr>
            <a:r>
              <a:rPr lang="zh-CN" altLang="en-US" sz="2000" dirty="0"/>
              <a:t>可执行程序包含调试信息</a:t>
            </a:r>
            <a:endParaRPr kumimoji="0" lang="zh-CN" altLang="en-US" sz="2000" i="0" u="none" strike="noStrike" cap="none" normalizeH="0" baseline="0" dirty="0">
              <a:ln>
                <a:noFill/>
              </a:ln>
              <a:solidFill>
                <a:schemeClr val="accent1"/>
              </a:solidFill>
              <a:effectLst/>
            </a:endParaRPr>
          </a:p>
        </p:txBody>
      </p:sp>
      <p:grpSp>
        <p:nvGrpSpPr>
          <p:cNvPr id="6" name="组合 5"/>
          <p:cNvGrpSpPr/>
          <p:nvPr/>
        </p:nvGrpSpPr>
        <p:grpSpPr>
          <a:xfrm>
            <a:off x="3985251" y="2514600"/>
            <a:ext cx="6143197" cy="3960329"/>
            <a:chOff x="1828800" y="2514600"/>
            <a:chExt cx="6143197" cy="3960329"/>
          </a:xfrm>
        </p:grpSpPr>
        <p:sp>
          <p:nvSpPr>
            <p:cNvPr id="7" name="Line 4"/>
            <p:cNvSpPr>
              <a:spLocks noChangeShapeType="1"/>
            </p:cNvSpPr>
            <p:nvPr/>
          </p:nvSpPr>
          <p:spPr bwMode="auto">
            <a:xfrm>
              <a:off x="2667000" y="28876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8" name="Rectangle 5"/>
            <p:cNvSpPr>
              <a:spLocks noChangeArrowheads="1"/>
            </p:cNvSpPr>
            <p:nvPr/>
          </p:nvSpPr>
          <p:spPr bwMode="auto">
            <a:xfrm>
              <a:off x="2057400" y="4945063"/>
              <a:ext cx="2971800" cy="325217"/>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a:latin typeface="Calibri"/>
                  <a:cs typeface="Calibri"/>
                </a:rPr>
                <a:t>Linker (ld)</a:t>
              </a:r>
            </a:p>
          </p:txBody>
        </p:sp>
        <p:sp>
          <p:nvSpPr>
            <p:cNvPr id="9" name="Rectangle 6"/>
            <p:cNvSpPr>
              <a:spLocks noChangeArrowheads="1"/>
            </p:cNvSpPr>
            <p:nvPr/>
          </p:nvSpPr>
          <p:spPr bwMode="auto">
            <a:xfrm>
              <a:off x="1828800" y="3257550"/>
              <a:ext cx="175260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dirty="0">
                  <a:latin typeface="Calibri"/>
                  <a:cs typeface="Calibri"/>
                </a:rPr>
                <a:t>Translators</a:t>
              </a:r>
            </a:p>
            <a:p>
              <a:pPr algn="ctr">
                <a:buNone/>
              </a:pPr>
              <a:r>
                <a:rPr lang="en-US" sz="1800" dirty="0">
                  <a:latin typeface="Calibri"/>
                  <a:cs typeface="Calibri"/>
                </a:rPr>
                <a:t>(</a:t>
              </a:r>
              <a:r>
                <a:rPr lang="en-US" sz="1800" dirty="0" err="1">
                  <a:latin typeface="Calibri"/>
                  <a:cs typeface="Calibri"/>
                </a:rPr>
                <a:t>cpp</a:t>
              </a:r>
              <a:r>
                <a:rPr lang="en-US" sz="1800" dirty="0">
                  <a:latin typeface="Calibri"/>
                  <a:cs typeface="Calibri"/>
                </a:rPr>
                <a:t>, cc1, as)</a:t>
              </a:r>
            </a:p>
          </p:txBody>
        </p:sp>
        <p:sp>
          <p:nvSpPr>
            <p:cNvPr id="10" name="Text Box 7"/>
            <p:cNvSpPr txBox="1">
              <a:spLocks noChangeArrowheads="1"/>
            </p:cNvSpPr>
            <p:nvPr/>
          </p:nvSpPr>
          <p:spPr bwMode="auto">
            <a:xfrm>
              <a:off x="2133600" y="2514600"/>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main.c</a:t>
              </a:r>
              <a:endParaRPr lang="en-US" sz="1800" dirty="0">
                <a:latin typeface="Courier New"/>
                <a:cs typeface="Courier New"/>
              </a:endParaRPr>
            </a:p>
          </p:txBody>
        </p:sp>
        <p:sp>
          <p:nvSpPr>
            <p:cNvPr id="11" name="Text Box 8"/>
            <p:cNvSpPr txBox="1">
              <a:spLocks noChangeArrowheads="1"/>
            </p:cNvSpPr>
            <p:nvPr/>
          </p:nvSpPr>
          <p:spPr bwMode="auto">
            <a:xfrm>
              <a:off x="2268538" y="4253346"/>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a:latin typeface="Courier New"/>
                  <a:cs typeface="Courier New"/>
                </a:rPr>
                <a:t>main.o</a:t>
              </a:r>
            </a:p>
          </p:txBody>
        </p:sp>
        <p:sp>
          <p:nvSpPr>
            <p:cNvPr id="12" name="Rectangle 9"/>
            <p:cNvSpPr>
              <a:spLocks noChangeArrowheads="1"/>
            </p:cNvSpPr>
            <p:nvPr/>
          </p:nvSpPr>
          <p:spPr bwMode="auto">
            <a:xfrm>
              <a:off x="3733800" y="3257550"/>
              <a:ext cx="179705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dirty="0">
                  <a:latin typeface="Calibri"/>
                  <a:cs typeface="Calibri"/>
                </a:rPr>
                <a:t>Translators</a:t>
              </a:r>
            </a:p>
            <a:p>
              <a:pPr algn="ctr">
                <a:buNone/>
              </a:pPr>
              <a:r>
                <a:rPr lang="en-US" sz="1800" dirty="0">
                  <a:latin typeface="Calibri"/>
                  <a:cs typeface="Calibri"/>
                </a:rPr>
                <a:t>(</a:t>
              </a:r>
              <a:r>
                <a:rPr lang="en-US" sz="1800" dirty="0" err="1">
                  <a:latin typeface="Calibri"/>
                  <a:cs typeface="Calibri"/>
                </a:rPr>
                <a:t>cpp</a:t>
              </a:r>
              <a:r>
                <a:rPr lang="en-US" sz="1800" dirty="0">
                  <a:latin typeface="Calibri"/>
                  <a:cs typeface="Calibri"/>
                </a:rPr>
                <a:t>, cc1, as)</a:t>
              </a:r>
            </a:p>
          </p:txBody>
        </p:sp>
        <p:sp>
          <p:nvSpPr>
            <p:cNvPr id="13" name="Text Box 10"/>
            <p:cNvSpPr txBox="1">
              <a:spLocks noChangeArrowheads="1"/>
            </p:cNvSpPr>
            <p:nvPr/>
          </p:nvSpPr>
          <p:spPr bwMode="auto">
            <a:xfrm>
              <a:off x="4191000" y="2514600"/>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swap.c</a:t>
              </a:r>
              <a:endParaRPr lang="en-US" sz="1800" dirty="0">
                <a:latin typeface="Courier New"/>
                <a:cs typeface="Courier New"/>
              </a:endParaRPr>
            </a:p>
          </p:txBody>
        </p:sp>
        <p:sp>
          <p:nvSpPr>
            <p:cNvPr id="14" name="Text Box 11"/>
            <p:cNvSpPr txBox="1">
              <a:spLocks noChangeArrowheads="1"/>
            </p:cNvSpPr>
            <p:nvPr/>
          </p:nvSpPr>
          <p:spPr bwMode="auto">
            <a:xfrm>
              <a:off x="4201030" y="4253346"/>
              <a:ext cx="1011815" cy="327782"/>
            </a:xfrm>
            <a:prstGeom prst="rect">
              <a:avLst/>
            </a:prstGeom>
            <a:noFill/>
            <a:ln w="25400">
              <a:noFill/>
              <a:miter lim="800000"/>
              <a:headEnd/>
              <a:tailEnd/>
            </a:ln>
            <a:effectLst/>
          </p:spPr>
          <p:txBody>
            <a:bodyPr wrap="none">
              <a:prstTxWarp prst="textNoShape">
                <a:avLst/>
              </a:prstTxWarp>
              <a:spAutoFit/>
            </a:bodyPr>
            <a:lstStyle/>
            <a:p>
              <a:pPr algn="ctr">
                <a:buNone/>
              </a:pPr>
              <a:r>
                <a:rPr lang="en-US" sz="1800">
                  <a:latin typeface="Courier New"/>
                  <a:cs typeface="Courier New"/>
                </a:rPr>
                <a:t>swap.o</a:t>
              </a:r>
            </a:p>
          </p:txBody>
        </p:sp>
        <p:sp>
          <p:nvSpPr>
            <p:cNvPr id="15" name="Text Box 12"/>
            <p:cNvSpPr txBox="1">
              <a:spLocks noChangeArrowheads="1"/>
            </p:cNvSpPr>
            <p:nvPr/>
          </p:nvSpPr>
          <p:spPr bwMode="auto">
            <a:xfrm>
              <a:off x="3413125" y="5637213"/>
              <a:ext cx="322524"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p</a:t>
              </a:r>
              <a:endParaRPr lang="en-US" sz="1800" dirty="0">
                <a:latin typeface="Courier New"/>
                <a:cs typeface="Courier New"/>
              </a:endParaRPr>
            </a:p>
          </p:txBody>
        </p:sp>
        <p:sp>
          <p:nvSpPr>
            <p:cNvPr id="16" name="Line 13"/>
            <p:cNvSpPr>
              <a:spLocks noChangeShapeType="1"/>
            </p:cNvSpPr>
            <p:nvPr/>
          </p:nvSpPr>
          <p:spPr bwMode="auto">
            <a:xfrm>
              <a:off x="4659313" y="28876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7" name="Line 14"/>
            <p:cNvSpPr>
              <a:spLocks noChangeShapeType="1"/>
            </p:cNvSpPr>
            <p:nvPr/>
          </p:nvSpPr>
          <p:spPr bwMode="auto">
            <a:xfrm>
              <a:off x="2667000" y="39544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8" name="Line 15"/>
            <p:cNvSpPr>
              <a:spLocks noChangeShapeType="1"/>
            </p:cNvSpPr>
            <p:nvPr/>
          </p:nvSpPr>
          <p:spPr bwMode="auto">
            <a:xfrm>
              <a:off x="4659313" y="39544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9" name="Line 16"/>
            <p:cNvSpPr>
              <a:spLocks noChangeShapeType="1"/>
            </p:cNvSpPr>
            <p:nvPr/>
          </p:nvSpPr>
          <p:spPr bwMode="auto">
            <a:xfrm>
              <a:off x="4659313" y="45640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0" name="Line 17"/>
            <p:cNvSpPr>
              <a:spLocks noChangeShapeType="1"/>
            </p:cNvSpPr>
            <p:nvPr/>
          </p:nvSpPr>
          <p:spPr bwMode="auto">
            <a:xfrm>
              <a:off x="3559175" y="5337175"/>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1" name="Line 18"/>
            <p:cNvSpPr>
              <a:spLocks noChangeShapeType="1"/>
            </p:cNvSpPr>
            <p:nvPr/>
          </p:nvSpPr>
          <p:spPr bwMode="auto">
            <a:xfrm>
              <a:off x="2667000" y="45640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2" name="Text Box 19"/>
            <p:cNvSpPr txBox="1">
              <a:spLocks noChangeArrowheads="1"/>
            </p:cNvSpPr>
            <p:nvPr/>
          </p:nvSpPr>
          <p:spPr bwMode="auto">
            <a:xfrm>
              <a:off x="5683250" y="2566988"/>
              <a:ext cx="1268232"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Source files</a:t>
              </a:r>
            </a:p>
          </p:txBody>
        </p:sp>
        <p:sp>
          <p:nvSpPr>
            <p:cNvPr id="23" name="Text Box 20"/>
            <p:cNvSpPr txBox="1">
              <a:spLocks noChangeArrowheads="1"/>
            </p:cNvSpPr>
            <p:nvPr/>
          </p:nvSpPr>
          <p:spPr bwMode="auto">
            <a:xfrm>
              <a:off x="5619750" y="4111625"/>
              <a:ext cx="2352247" cy="674031"/>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Separately compiled</a:t>
              </a:r>
            </a:p>
            <a:p>
              <a:pPr>
                <a:buNone/>
              </a:pPr>
              <a:r>
                <a:rPr lang="en-US" sz="1800" i="1" dirty="0" err="1">
                  <a:solidFill>
                    <a:srgbClr val="C00000"/>
                  </a:solidFill>
                  <a:latin typeface="Calibri"/>
                  <a:cs typeface="Calibri"/>
                </a:rPr>
                <a:t>relocatable</a:t>
              </a:r>
              <a:r>
                <a:rPr lang="en-US" sz="1800" i="1" dirty="0">
                  <a:solidFill>
                    <a:srgbClr val="C00000"/>
                  </a:solidFill>
                  <a:latin typeface="Calibri"/>
                  <a:cs typeface="Calibri"/>
                </a:rPr>
                <a:t> object files</a:t>
              </a:r>
            </a:p>
          </p:txBody>
        </p:sp>
        <p:sp>
          <p:nvSpPr>
            <p:cNvPr id="24" name="Text Box 21"/>
            <p:cNvSpPr txBox="1">
              <a:spLocks noChangeArrowheads="1"/>
            </p:cNvSpPr>
            <p:nvPr/>
          </p:nvSpPr>
          <p:spPr bwMode="auto">
            <a:xfrm>
              <a:off x="3886200" y="5454650"/>
              <a:ext cx="4028090" cy="1020279"/>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Fully linked </a:t>
              </a:r>
              <a:r>
                <a:rPr lang="en-US" sz="1800" i="1" u="sng" dirty="0">
                  <a:solidFill>
                    <a:srgbClr val="C00000"/>
                  </a:solidFill>
                  <a:latin typeface="Calibri"/>
                  <a:cs typeface="Calibri"/>
                </a:rPr>
                <a:t>executable</a:t>
              </a:r>
              <a:r>
                <a:rPr lang="en-US" sz="1800" i="1" dirty="0">
                  <a:solidFill>
                    <a:srgbClr val="C00000"/>
                  </a:solidFill>
                  <a:latin typeface="Calibri"/>
                  <a:cs typeface="Calibri"/>
                </a:rPr>
                <a:t> object file</a:t>
              </a:r>
            </a:p>
            <a:p>
              <a:pPr>
                <a:buNone/>
              </a:pPr>
              <a:r>
                <a:rPr lang="en-US" sz="1800" i="1" dirty="0">
                  <a:solidFill>
                    <a:srgbClr val="C00000"/>
                  </a:solidFill>
                  <a:latin typeface="Calibri"/>
                  <a:cs typeface="Calibri"/>
                </a:rPr>
                <a:t>(contains code and data for all functions</a:t>
              </a:r>
            </a:p>
            <a:p>
              <a:pPr>
                <a:buNone/>
              </a:pPr>
              <a:r>
                <a:rPr lang="en-US" sz="1800" i="1" dirty="0">
                  <a:solidFill>
                    <a:srgbClr val="C00000"/>
                  </a:solidFill>
                  <a:latin typeface="Calibri"/>
                  <a:cs typeface="Calibri"/>
                </a:rPr>
                <a:t>defined in </a:t>
              </a:r>
              <a:r>
                <a:rPr lang="en-US" sz="1800" i="1" dirty="0" err="1">
                  <a:solidFill>
                    <a:srgbClr val="C00000"/>
                  </a:solidFill>
                  <a:latin typeface="Courier New"/>
                  <a:cs typeface="Courier New"/>
                </a:rPr>
                <a:t>main.c</a:t>
              </a:r>
              <a:r>
                <a:rPr lang="en-US" sz="1800" i="1" dirty="0">
                  <a:solidFill>
                    <a:srgbClr val="C00000"/>
                  </a:solidFill>
                  <a:latin typeface="Courier New"/>
                  <a:cs typeface="Courier New"/>
                </a:rPr>
                <a:t> and </a:t>
              </a:r>
              <a:r>
                <a:rPr lang="en-US" sz="1800" i="1" dirty="0" err="1">
                  <a:solidFill>
                    <a:srgbClr val="C00000"/>
                  </a:solidFill>
                  <a:latin typeface="Courier New"/>
                  <a:cs typeface="Courier New"/>
                </a:rPr>
                <a:t>swap.c</a:t>
              </a:r>
              <a:r>
                <a:rPr lang="en-US" sz="1800" i="1" dirty="0">
                  <a:solidFill>
                    <a:srgbClr val="C00000"/>
                  </a:solidFill>
                  <a:latin typeface="Calibri"/>
                  <a:cs typeface="Calibri"/>
                </a:rPr>
                <a:t>)</a:t>
              </a:r>
            </a:p>
          </p:txBody>
        </p:sp>
      </p:grpSp>
    </p:spTree>
    <p:extLst>
      <p:ext uri="{BB962C8B-B14F-4D97-AF65-F5344CB8AC3E}">
        <p14:creationId xmlns:p14="http://schemas.microsoft.com/office/powerpoint/2010/main" val="37958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最终可执行目标文件（</a:t>
            </a:r>
            <a:r>
              <a:rPr lang="en-US" altLang="zh-CN" sz="2400" dirty="0" err="1">
                <a:latin typeface="+mn-lt"/>
              </a:rPr>
              <a:t>objdump</a:t>
            </a:r>
            <a:r>
              <a:rPr lang="zh-CN" altLang="en-US" sz="2400" dirty="0">
                <a:latin typeface="+mn-lt"/>
              </a:rPr>
              <a:t>）</a:t>
            </a:r>
            <a:endParaRPr lang="zh-CN" altLang="en-US" sz="2400" i="0" dirty="0">
              <a:latin typeface="+mn-lt"/>
            </a:endParaRPr>
          </a:p>
        </p:txBody>
      </p:sp>
      <p:pic>
        <p:nvPicPr>
          <p:cNvPr id="3" name="图片 2"/>
          <p:cNvPicPr>
            <a:picLocks noChangeAspect="1"/>
          </p:cNvPicPr>
          <p:nvPr/>
        </p:nvPicPr>
        <p:blipFill>
          <a:blip r:embed="rId3"/>
          <a:stretch>
            <a:fillRect/>
          </a:stretch>
        </p:blipFill>
        <p:spPr>
          <a:xfrm>
            <a:off x="911425" y="746808"/>
            <a:ext cx="3672408" cy="5940188"/>
          </a:xfrm>
          <a:prstGeom prst="rect">
            <a:avLst/>
          </a:prstGeom>
        </p:spPr>
      </p:pic>
      <p:pic>
        <p:nvPicPr>
          <p:cNvPr id="5" name="图片 4"/>
          <p:cNvPicPr>
            <a:picLocks noChangeAspect="1"/>
          </p:cNvPicPr>
          <p:nvPr/>
        </p:nvPicPr>
        <p:blipFill>
          <a:blip r:embed="rId4"/>
          <a:stretch>
            <a:fillRect/>
          </a:stretch>
        </p:blipFill>
        <p:spPr>
          <a:xfrm>
            <a:off x="6312024" y="798837"/>
            <a:ext cx="4261098" cy="5888159"/>
          </a:xfrm>
          <a:prstGeom prst="rect">
            <a:avLst/>
          </a:prstGeom>
          <a:ln w="12700">
            <a:solidFill>
              <a:schemeClr val="accent1"/>
            </a:solidFill>
          </a:ln>
        </p:spPr>
      </p:pic>
      <p:cxnSp>
        <p:nvCxnSpPr>
          <p:cNvPr id="4" name="直接连接符 3"/>
          <p:cNvCxnSpPr/>
          <p:nvPr/>
        </p:nvCxnSpPr>
        <p:spPr bwMode="auto">
          <a:xfrm>
            <a:off x="1055440" y="2420888"/>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1055440" y="2708920"/>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9" name="直接连接符 8"/>
          <p:cNvCxnSpPr/>
          <p:nvPr/>
        </p:nvCxnSpPr>
        <p:spPr bwMode="auto">
          <a:xfrm>
            <a:off x="1055440" y="3284984"/>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10" name="直接连接符 9"/>
          <p:cNvCxnSpPr/>
          <p:nvPr/>
        </p:nvCxnSpPr>
        <p:spPr bwMode="auto">
          <a:xfrm>
            <a:off x="1055440" y="3861048"/>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11" name="直接连接符 10"/>
          <p:cNvCxnSpPr/>
          <p:nvPr/>
        </p:nvCxnSpPr>
        <p:spPr bwMode="auto">
          <a:xfrm>
            <a:off x="7392144" y="3861048"/>
            <a:ext cx="3024336" cy="0"/>
          </a:xfrm>
          <a:prstGeom prst="line">
            <a:avLst/>
          </a:prstGeom>
          <a:noFill/>
          <a:ln w="12700" cap="flat" cmpd="sng" algn="ctr">
            <a:solidFill>
              <a:schemeClr val="accent1"/>
            </a:solidFill>
            <a:prstDash val="solid"/>
            <a:round/>
            <a:headEnd type="none" w="med" len="med"/>
            <a:tailEnd type="none" w="med" len="med"/>
          </a:ln>
          <a:effectLst/>
        </p:spPr>
      </p:cxnSp>
      <p:pic>
        <p:nvPicPr>
          <p:cNvPr id="6" name="图片 5"/>
          <p:cNvPicPr>
            <a:picLocks noChangeAspect="1"/>
          </p:cNvPicPr>
          <p:nvPr/>
        </p:nvPicPr>
        <p:blipFill>
          <a:blip r:embed="rId5"/>
          <a:stretch>
            <a:fillRect/>
          </a:stretch>
        </p:blipFill>
        <p:spPr>
          <a:xfrm>
            <a:off x="4937373" y="4509120"/>
            <a:ext cx="7010400" cy="1343025"/>
          </a:xfrm>
          <a:prstGeom prst="rect">
            <a:avLst/>
          </a:prstGeom>
          <a:ln w="25400">
            <a:solidFill>
              <a:srgbClr val="00B0F0"/>
            </a:solidFill>
          </a:ln>
        </p:spPr>
      </p:pic>
      <p:sp>
        <p:nvSpPr>
          <p:cNvPr id="12" name="Rectangle 5"/>
          <p:cNvSpPr>
            <a:spLocks noChangeArrowheads="1"/>
          </p:cNvSpPr>
          <p:nvPr/>
        </p:nvSpPr>
        <p:spPr bwMode="auto">
          <a:xfrm>
            <a:off x="10632504" y="2228670"/>
            <a:ext cx="1366080" cy="28353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400" dirty="0" smtClean="0">
                <a:solidFill>
                  <a:schemeClr val="accent1"/>
                </a:solidFill>
                <a:latin typeface="Courier New"/>
                <a:cs typeface="Courier New"/>
              </a:rPr>
              <a:t>gp:</a:t>
            </a:r>
            <a:r>
              <a:rPr lang="en-US" sz="1400" dirty="0" smtClean="0">
                <a:solidFill>
                  <a:srgbClr val="0070C0"/>
                </a:solidFill>
                <a:latin typeface="Courier New"/>
                <a:cs typeface="Courier New"/>
              </a:rPr>
              <a:t>0</a:t>
            </a:r>
            <a:r>
              <a:rPr lang="en-US" altLang="zh-CN" sz="1400" dirty="0" smtClean="0">
                <a:solidFill>
                  <a:srgbClr val="0070C0"/>
                </a:solidFill>
                <a:latin typeface="Courier New"/>
                <a:cs typeface="Courier New"/>
              </a:rPr>
              <a:t>x419030</a:t>
            </a:r>
            <a:endParaRPr lang="en-US" sz="1400" dirty="0">
              <a:solidFill>
                <a:srgbClr val="0070C0"/>
              </a:solidFill>
              <a:latin typeface="Courier New"/>
              <a:cs typeface="Courier New"/>
            </a:endParaRPr>
          </a:p>
        </p:txBody>
      </p:sp>
    </p:spTree>
    <p:extLst>
      <p:ext uri="{BB962C8B-B14F-4D97-AF65-F5344CB8AC3E}">
        <p14:creationId xmlns:p14="http://schemas.microsoft.com/office/powerpoint/2010/main" val="4298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使用</a:t>
            </a:r>
            <a:r>
              <a:rPr lang="en-US" altLang="zh-CN" sz="2400" i="0" dirty="0">
                <a:latin typeface="+mn-lt"/>
              </a:rPr>
              <a:t>GOT</a:t>
            </a:r>
            <a:r>
              <a:rPr lang="zh-CN" altLang="en-US" sz="2400" i="0" dirty="0">
                <a:latin typeface="+mn-lt"/>
              </a:rPr>
              <a:t>重定位</a:t>
            </a:r>
          </a:p>
        </p:txBody>
      </p:sp>
      <p:sp>
        <p:nvSpPr>
          <p:cNvPr id="24" name="Text Box 24"/>
          <p:cNvSpPr txBox="1">
            <a:spLocks noChangeArrowheads="1"/>
          </p:cNvSpPr>
          <p:nvPr/>
        </p:nvSpPr>
        <p:spPr bwMode="auto">
          <a:xfrm>
            <a:off x="6290473" y="6477577"/>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44" name="Text Box 32"/>
          <p:cNvSpPr txBox="1">
            <a:spLocks noChangeArrowheads="1"/>
          </p:cNvSpPr>
          <p:nvPr/>
        </p:nvSpPr>
        <p:spPr bwMode="auto">
          <a:xfrm>
            <a:off x="5159896" y="6159388"/>
            <a:ext cx="1416070" cy="329643"/>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FF0000"/>
                </a:solidFill>
                <a:latin typeface="Courier New" pitchFamily="49" charset="0"/>
                <a:ea typeface="msgothic" charset="0"/>
                <a:cs typeface="msgothic" charset="0"/>
              </a:rPr>
              <a:t>0x00400000</a:t>
            </a:r>
          </a:p>
        </p:txBody>
      </p:sp>
      <p:sp>
        <p:nvSpPr>
          <p:cNvPr id="2" name="矩形 1"/>
          <p:cNvSpPr/>
          <p:nvPr/>
        </p:nvSpPr>
        <p:spPr>
          <a:xfrm>
            <a:off x="9214300" y="917684"/>
            <a:ext cx="2217791" cy="230832"/>
          </a:xfrm>
          <a:prstGeom prst="rect">
            <a:avLst/>
          </a:prstGeom>
        </p:spPr>
        <p:txBody>
          <a:bodyPr wrap="square">
            <a:spAutoFit/>
          </a:bodyPr>
          <a:lstStyle/>
          <a:p>
            <a:pPr algn="ctr">
              <a:lnSpc>
                <a:spcPct val="50000"/>
              </a:lnSpc>
              <a:buNone/>
            </a:pPr>
            <a:r>
              <a:rPr lang="zh-CN" altLang="en-US" dirty="0">
                <a:solidFill>
                  <a:srgbClr val="C00000"/>
                </a:solidFill>
                <a:latin typeface="微软雅黑" panose="020B0503020204020204" pitchFamily="34" charset="-122"/>
                <a:ea typeface="微软雅黑" panose="020B0503020204020204" pitchFamily="34" charset="-122"/>
              </a:rPr>
              <a:t>运行时内存映像</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50" name="Rectangle 16"/>
          <p:cNvSpPr>
            <a:spLocks noChangeArrowheads="1"/>
          </p:cNvSpPr>
          <p:nvPr/>
        </p:nvSpPr>
        <p:spPr bwMode="auto">
          <a:xfrm flipV="1">
            <a:off x="6542749" y="929183"/>
            <a:ext cx="2145490" cy="545691"/>
          </a:xfrm>
          <a:prstGeom prst="rect">
            <a:avLst/>
          </a:prstGeom>
          <a:solidFill>
            <a:schemeClr val="bg1">
              <a:lumMod val="75000"/>
            </a:schemeClr>
          </a:solidFill>
          <a:ln w="3240">
            <a:solidFill>
              <a:schemeClr val="tx1"/>
            </a:solidFill>
            <a:miter lim="800000"/>
            <a:headEnd/>
            <a:tailEnd/>
          </a:ln>
          <a:effectLst/>
        </p:spPr>
        <p:txBody>
          <a:bodyPr wrap="none" anchor="ctr" anchorCtr="0"/>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latin typeface="Courier New" pitchFamily="49" charset="0"/>
                <a:ea typeface="msgothic" charset="0"/>
                <a:cs typeface="msgothic" charset="0"/>
              </a:rPr>
              <a:t>...</a:t>
            </a:r>
            <a:endParaRPr lang="en-GB" altLang="zh-CN" dirty="0">
              <a:latin typeface="Calibri" pitchFamily="34" charset="0"/>
              <a:ea typeface="msgothic" charset="0"/>
              <a:cs typeface="msgothic" charset="0"/>
            </a:endParaRPr>
          </a:p>
        </p:txBody>
      </p:sp>
      <p:sp>
        <p:nvSpPr>
          <p:cNvPr id="57" name="Rectangle 23"/>
          <p:cNvSpPr>
            <a:spLocks noChangeArrowheads="1"/>
          </p:cNvSpPr>
          <p:nvPr/>
        </p:nvSpPr>
        <p:spPr bwMode="auto">
          <a:xfrm>
            <a:off x="6542749" y="6267853"/>
            <a:ext cx="2145442" cy="3968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itchFamily="49" charset="0"/>
                <a:ea typeface="msgothic" charset="0"/>
                <a:cs typeface="msgothic" charset="0"/>
              </a:rPr>
              <a:t>Unused</a:t>
            </a:r>
          </a:p>
        </p:txBody>
      </p:sp>
      <p:sp>
        <p:nvSpPr>
          <p:cNvPr id="59" name="Rectangle 34"/>
          <p:cNvSpPr>
            <a:spLocks noChangeArrowheads="1"/>
          </p:cNvSpPr>
          <p:nvPr/>
        </p:nvSpPr>
        <p:spPr bwMode="auto">
          <a:xfrm>
            <a:off x="6542750" y="3906464"/>
            <a:ext cx="2145442" cy="312440"/>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[1]</a:t>
            </a:r>
            <a:endParaRPr lang="en-GB" sz="1600" b="1" dirty="0">
              <a:latin typeface="Calibri" pitchFamily="34" charset="0"/>
              <a:ea typeface="msgothic" charset="0"/>
              <a:cs typeface="msgothic" charset="0"/>
            </a:endParaRPr>
          </a:p>
        </p:txBody>
      </p:sp>
      <p:sp>
        <p:nvSpPr>
          <p:cNvPr id="60" name="Rectangle 35"/>
          <p:cNvSpPr>
            <a:spLocks noChangeArrowheads="1"/>
          </p:cNvSpPr>
          <p:nvPr/>
        </p:nvSpPr>
        <p:spPr bwMode="auto">
          <a:xfrm>
            <a:off x="6542750" y="5977744"/>
            <a:ext cx="2145442" cy="290109"/>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a:t>
            </a:r>
            <a:endParaRPr lang="en-GB" sz="1600" b="1" dirty="0">
              <a:latin typeface="Calibri" pitchFamily="34" charset="0"/>
              <a:ea typeface="msgothic" charset="0"/>
              <a:cs typeface="msgothic" charset="0"/>
            </a:endParaRPr>
          </a:p>
        </p:txBody>
      </p:sp>
      <p:sp>
        <p:nvSpPr>
          <p:cNvPr id="36" name="Text Box 32"/>
          <p:cNvSpPr txBox="1">
            <a:spLocks noChangeArrowheads="1"/>
          </p:cNvSpPr>
          <p:nvPr/>
        </p:nvSpPr>
        <p:spPr bwMode="auto">
          <a:xfrm>
            <a:off x="5159896" y="4683533"/>
            <a:ext cx="1416070" cy="329643"/>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FF0000"/>
                </a:solidFill>
                <a:latin typeface="Courier New" pitchFamily="49" charset="0"/>
                <a:ea typeface="msgothic" charset="0"/>
                <a:cs typeface="msgothic" charset="0"/>
              </a:rPr>
              <a:t>0x00410ff0</a:t>
            </a:r>
          </a:p>
        </p:txBody>
      </p:sp>
      <p:sp>
        <p:nvSpPr>
          <p:cNvPr id="37" name="Rectangle 35"/>
          <p:cNvSpPr>
            <a:spLocks noChangeArrowheads="1"/>
          </p:cNvSpPr>
          <p:nvPr/>
        </p:nvSpPr>
        <p:spPr bwMode="auto">
          <a:xfrm>
            <a:off x="6542749" y="5588846"/>
            <a:ext cx="2145539" cy="388349"/>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main</a:t>
            </a:r>
          </a:p>
        </p:txBody>
      </p:sp>
      <p:sp>
        <p:nvSpPr>
          <p:cNvPr id="42" name="Rectangle 35"/>
          <p:cNvSpPr>
            <a:spLocks noChangeArrowheads="1"/>
          </p:cNvSpPr>
          <p:nvPr/>
        </p:nvSpPr>
        <p:spPr bwMode="auto">
          <a:xfrm>
            <a:off x="6542750" y="5188016"/>
            <a:ext cx="2145442" cy="400689"/>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swap</a:t>
            </a:r>
          </a:p>
        </p:txBody>
      </p:sp>
      <p:sp>
        <p:nvSpPr>
          <p:cNvPr id="43" name="Rectangle 34"/>
          <p:cNvSpPr>
            <a:spLocks noChangeArrowheads="1"/>
          </p:cNvSpPr>
          <p:nvPr/>
        </p:nvSpPr>
        <p:spPr bwMode="auto">
          <a:xfrm>
            <a:off x="6542749" y="1777565"/>
            <a:ext cx="2145490" cy="317169"/>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dirty="0">
                <a:latin typeface="Courier New" pitchFamily="49" charset="0"/>
                <a:ea typeface="msgothic" charset="0"/>
                <a:cs typeface="msgothic" charset="0"/>
              </a:rPr>
              <a:t>bufp1</a:t>
            </a:r>
            <a:endParaRPr lang="en-GB" sz="1600" b="1" dirty="0">
              <a:latin typeface="Calibri" pitchFamily="34" charset="0"/>
              <a:ea typeface="msgothic" charset="0"/>
              <a:cs typeface="msgothic" charset="0"/>
            </a:endParaRPr>
          </a:p>
        </p:txBody>
      </p:sp>
      <p:sp>
        <p:nvSpPr>
          <p:cNvPr id="45" name="Rectangle 34"/>
          <p:cNvSpPr>
            <a:spLocks noChangeArrowheads="1"/>
          </p:cNvSpPr>
          <p:nvPr/>
        </p:nvSpPr>
        <p:spPr bwMode="auto">
          <a:xfrm>
            <a:off x="6542749" y="2404196"/>
            <a:ext cx="2145442" cy="306078"/>
          </a:xfrm>
          <a:prstGeom prst="rect">
            <a:avLst/>
          </a:prstGeom>
          <a:solidFill>
            <a:srgbClr val="F9FD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latin typeface="Courier New" pitchFamily="49" charset="0"/>
                <a:ea typeface="msgothic" charset="0"/>
                <a:cs typeface="msgothic" charset="0"/>
              </a:rPr>
              <a:t> </a:t>
            </a:r>
            <a:r>
              <a:rPr lang="en-US" sz="1600" dirty="0" err="1">
                <a:latin typeface="Courier New" pitchFamily="49" charset="0"/>
                <a:ea typeface="msgothic" charset="0"/>
                <a:cs typeface="msgothic" charset="0"/>
              </a:rPr>
              <a:t>buf</a:t>
            </a:r>
            <a:r>
              <a:rPr lang="en-US" sz="1600" dirty="0">
                <a:latin typeface="Courier New" pitchFamily="49" charset="0"/>
                <a:ea typeface="msgothic" charset="0"/>
                <a:cs typeface="msgothic" charset="0"/>
              </a:rPr>
              <a:t> </a:t>
            </a:r>
            <a:r>
              <a:rPr lang="en-US" sz="1600" dirty="0" err="1">
                <a:latin typeface="Courier New" pitchFamily="49" charset="0"/>
                <a:ea typeface="msgothic" charset="0"/>
                <a:cs typeface="msgothic" charset="0"/>
              </a:rPr>
              <a:t>addr</a:t>
            </a:r>
            <a:endParaRPr lang="en-US" altLang="zh-CN" sz="1600" dirty="0">
              <a:latin typeface="Courier New" pitchFamily="49" charset="0"/>
              <a:ea typeface="msgothic" charset="0"/>
              <a:cs typeface="msgothic" charset="0"/>
            </a:endParaRPr>
          </a:p>
        </p:txBody>
      </p:sp>
      <p:sp>
        <p:nvSpPr>
          <p:cNvPr id="3" name="矩形 2"/>
          <p:cNvSpPr/>
          <p:nvPr/>
        </p:nvSpPr>
        <p:spPr>
          <a:xfrm>
            <a:off x="5510075" y="3868685"/>
            <a:ext cx="873957" cy="363818"/>
          </a:xfrm>
          <a:prstGeom prst="rect">
            <a:avLst/>
          </a:prstGeom>
        </p:spPr>
        <p:txBody>
          <a:bodyPr wrap="none">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dirty="0">
                <a:latin typeface="Courier New" pitchFamily="49" charset="0"/>
                <a:ea typeface="msgothic" charset="0"/>
                <a:cs typeface="msgothic" charset="0"/>
              </a:rPr>
              <a:t>.data</a:t>
            </a:r>
            <a:endParaRPr lang="en-GB" altLang="zh-CN" dirty="0">
              <a:latin typeface="Calibri" pitchFamily="34" charset="0"/>
              <a:ea typeface="msgothic" charset="0"/>
              <a:cs typeface="msgothic" charset="0"/>
            </a:endParaRPr>
          </a:p>
        </p:txBody>
      </p:sp>
      <p:sp>
        <p:nvSpPr>
          <p:cNvPr id="14" name="矩形 13"/>
          <p:cNvSpPr/>
          <p:nvPr/>
        </p:nvSpPr>
        <p:spPr>
          <a:xfrm>
            <a:off x="5638787" y="2735438"/>
            <a:ext cx="736099" cy="363818"/>
          </a:xfrm>
          <a:prstGeom prst="rect">
            <a:avLst/>
          </a:prstGeom>
        </p:spPr>
        <p:txBody>
          <a:bodyPr wrap="none">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dirty="0">
                <a:latin typeface="Courier New" pitchFamily="49" charset="0"/>
                <a:ea typeface="msgothic" charset="0"/>
                <a:cs typeface="msgothic" charset="0"/>
              </a:rPr>
              <a:t>.</a:t>
            </a:r>
            <a:r>
              <a:rPr lang="en-US" altLang="zh-CN" dirty="0">
                <a:latin typeface="Courier New" pitchFamily="49" charset="0"/>
                <a:ea typeface="msgothic" charset="0"/>
                <a:cs typeface="msgothic" charset="0"/>
              </a:rPr>
              <a:t>got</a:t>
            </a:r>
          </a:p>
        </p:txBody>
      </p:sp>
      <p:sp>
        <p:nvSpPr>
          <p:cNvPr id="15" name="矩形 14"/>
          <p:cNvSpPr/>
          <p:nvPr/>
        </p:nvSpPr>
        <p:spPr>
          <a:xfrm>
            <a:off x="5647933" y="1754240"/>
            <a:ext cx="736099" cy="363818"/>
          </a:xfrm>
          <a:prstGeom prst="rect">
            <a:avLst/>
          </a:prstGeom>
        </p:spPr>
        <p:txBody>
          <a:bodyPr wrap="none">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dirty="0">
                <a:latin typeface="Courier New" pitchFamily="49" charset="0"/>
                <a:ea typeface="msgothic" charset="0"/>
                <a:cs typeface="msgothic" charset="0"/>
              </a:rPr>
              <a:t>.</a:t>
            </a:r>
            <a:r>
              <a:rPr lang="en-GB" altLang="zh-CN" dirty="0" err="1">
                <a:latin typeface="Courier New" pitchFamily="49" charset="0"/>
                <a:ea typeface="msgothic" charset="0"/>
                <a:cs typeface="msgothic" charset="0"/>
              </a:rPr>
              <a:t>bss</a:t>
            </a:r>
            <a:endParaRPr lang="en-GB" altLang="zh-CN" dirty="0">
              <a:latin typeface="Calibri" pitchFamily="34" charset="0"/>
              <a:ea typeface="msgothic" charset="0"/>
              <a:cs typeface="msgothic" charset="0"/>
            </a:endParaRPr>
          </a:p>
        </p:txBody>
      </p:sp>
      <p:sp>
        <p:nvSpPr>
          <p:cNvPr id="46" name="Rectangle 34"/>
          <p:cNvSpPr>
            <a:spLocks noChangeArrowheads="1"/>
          </p:cNvSpPr>
          <p:nvPr/>
        </p:nvSpPr>
        <p:spPr bwMode="auto">
          <a:xfrm>
            <a:off x="6542749" y="4219465"/>
            <a:ext cx="2145490" cy="309576"/>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endParaRPr lang="en-GB" sz="1600" b="1" dirty="0">
              <a:latin typeface="Calibri" pitchFamily="34" charset="0"/>
              <a:ea typeface="msgothic" charset="0"/>
              <a:cs typeface="msgothic" charset="0"/>
            </a:endParaRPr>
          </a:p>
        </p:txBody>
      </p:sp>
      <p:sp>
        <p:nvSpPr>
          <p:cNvPr id="47" name="Rectangle 34"/>
          <p:cNvSpPr>
            <a:spLocks noChangeArrowheads="1"/>
          </p:cNvSpPr>
          <p:nvPr/>
        </p:nvSpPr>
        <p:spPr bwMode="auto">
          <a:xfrm>
            <a:off x="6542749" y="3592205"/>
            <a:ext cx="2145490" cy="31369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bufp0</a:t>
            </a:r>
            <a:endParaRPr lang="en-GB" sz="1600" b="1" dirty="0">
              <a:latin typeface="Calibri" pitchFamily="34" charset="0"/>
              <a:ea typeface="msgothic" charset="0"/>
              <a:cs typeface="msgothic" charset="0"/>
            </a:endParaRPr>
          </a:p>
        </p:txBody>
      </p:sp>
      <p:sp>
        <p:nvSpPr>
          <p:cNvPr id="63" name="Rectangle 34"/>
          <p:cNvSpPr>
            <a:spLocks noChangeArrowheads="1"/>
          </p:cNvSpPr>
          <p:nvPr/>
        </p:nvSpPr>
        <p:spPr bwMode="auto">
          <a:xfrm>
            <a:off x="6542749" y="1469247"/>
            <a:ext cx="2145490" cy="317169"/>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a:t>
            </a:r>
            <a:endParaRPr lang="en-GB" altLang="zh-CN" sz="1600" dirty="0">
              <a:latin typeface="Calibri" pitchFamily="34" charset="0"/>
              <a:ea typeface="msgothic" charset="0"/>
              <a:cs typeface="msgothic" charset="0"/>
            </a:endParaRPr>
          </a:p>
        </p:txBody>
      </p:sp>
      <p:sp>
        <p:nvSpPr>
          <p:cNvPr id="65" name="Rectangle 34"/>
          <p:cNvSpPr>
            <a:spLocks noChangeArrowheads="1"/>
          </p:cNvSpPr>
          <p:nvPr/>
        </p:nvSpPr>
        <p:spPr bwMode="auto">
          <a:xfrm>
            <a:off x="6542749" y="2091825"/>
            <a:ext cx="2145490" cy="31122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a:t>
            </a:r>
            <a:endParaRPr lang="en-GB" altLang="zh-CN" sz="1600" dirty="0">
              <a:latin typeface="Calibri" pitchFamily="34" charset="0"/>
              <a:ea typeface="msgothic" charset="0"/>
              <a:cs typeface="msgothic" charset="0"/>
            </a:endParaRPr>
          </a:p>
        </p:txBody>
      </p:sp>
      <p:sp>
        <p:nvSpPr>
          <p:cNvPr id="66" name="Rectangle 34"/>
          <p:cNvSpPr>
            <a:spLocks noChangeArrowheads="1"/>
          </p:cNvSpPr>
          <p:nvPr/>
        </p:nvSpPr>
        <p:spPr bwMode="auto">
          <a:xfrm>
            <a:off x="6542749" y="3317912"/>
            <a:ext cx="2145490" cy="278300"/>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a:t>
            </a:r>
            <a:endParaRPr lang="en-GB" altLang="zh-CN" sz="1600" dirty="0">
              <a:latin typeface="Calibri" pitchFamily="34" charset="0"/>
              <a:ea typeface="msgothic" charset="0"/>
              <a:cs typeface="msgothic" charset="0"/>
            </a:endParaRPr>
          </a:p>
        </p:txBody>
      </p:sp>
      <p:sp>
        <p:nvSpPr>
          <p:cNvPr id="67" name="Rectangle 34"/>
          <p:cNvSpPr>
            <a:spLocks noChangeArrowheads="1"/>
          </p:cNvSpPr>
          <p:nvPr/>
        </p:nvSpPr>
        <p:spPr bwMode="auto">
          <a:xfrm>
            <a:off x="6542749" y="2708462"/>
            <a:ext cx="2145490" cy="306078"/>
          </a:xfrm>
          <a:prstGeom prst="rect">
            <a:avLst/>
          </a:prstGeom>
          <a:solidFill>
            <a:srgbClr val="F9FD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latin typeface="Courier New" pitchFamily="49" charset="0"/>
                <a:ea typeface="msgothic" charset="0"/>
                <a:cs typeface="msgothic" charset="0"/>
              </a:rPr>
              <a:t> bufp1 </a:t>
            </a:r>
            <a:r>
              <a:rPr lang="en-US" sz="1600" dirty="0" err="1">
                <a:latin typeface="Courier New" pitchFamily="49" charset="0"/>
                <a:ea typeface="msgothic" charset="0"/>
                <a:cs typeface="msgothic" charset="0"/>
              </a:rPr>
              <a:t>addr</a:t>
            </a:r>
            <a:endParaRPr lang="en-US" altLang="zh-CN" sz="1600" dirty="0">
              <a:latin typeface="Courier New" pitchFamily="49" charset="0"/>
              <a:ea typeface="msgothic" charset="0"/>
              <a:cs typeface="msgothic" charset="0"/>
            </a:endParaRPr>
          </a:p>
        </p:txBody>
      </p:sp>
      <p:sp>
        <p:nvSpPr>
          <p:cNvPr id="68" name="Rectangle 34"/>
          <p:cNvSpPr>
            <a:spLocks noChangeArrowheads="1"/>
          </p:cNvSpPr>
          <p:nvPr/>
        </p:nvSpPr>
        <p:spPr bwMode="auto">
          <a:xfrm>
            <a:off x="6542749" y="3013646"/>
            <a:ext cx="2145490" cy="306078"/>
          </a:xfrm>
          <a:prstGeom prst="rect">
            <a:avLst/>
          </a:prstGeom>
          <a:solidFill>
            <a:srgbClr val="F9FD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latin typeface="Courier New" pitchFamily="49" charset="0"/>
                <a:ea typeface="msgothic" charset="0"/>
                <a:cs typeface="msgothic" charset="0"/>
              </a:rPr>
              <a:t> swap </a:t>
            </a:r>
            <a:r>
              <a:rPr lang="en-US" sz="1600" dirty="0" err="1">
                <a:latin typeface="Courier New" pitchFamily="49" charset="0"/>
                <a:ea typeface="msgothic" charset="0"/>
                <a:cs typeface="msgothic" charset="0"/>
              </a:rPr>
              <a:t>addr</a:t>
            </a:r>
            <a:endParaRPr lang="en-US" altLang="zh-CN" sz="1600" dirty="0">
              <a:latin typeface="Courier New" pitchFamily="49" charset="0"/>
              <a:ea typeface="msgothic" charset="0"/>
              <a:cs typeface="msgothic" charset="0"/>
            </a:endParaRPr>
          </a:p>
        </p:txBody>
      </p:sp>
      <p:cxnSp>
        <p:nvCxnSpPr>
          <p:cNvPr id="70" name="直接连接符 69"/>
          <p:cNvCxnSpPr/>
          <p:nvPr/>
        </p:nvCxnSpPr>
        <p:spPr bwMode="auto">
          <a:xfrm>
            <a:off x="4064699" y="3592205"/>
            <a:ext cx="4815523" cy="4010"/>
          </a:xfrm>
          <a:prstGeom prst="line">
            <a:avLst/>
          </a:prstGeom>
          <a:noFill/>
          <a:ln w="19050" cap="flat" cmpd="sng" algn="ctr">
            <a:solidFill>
              <a:srgbClr val="00B0F0"/>
            </a:solidFill>
            <a:prstDash val="solid"/>
            <a:round/>
            <a:headEnd type="none" w="med" len="med"/>
            <a:tailEnd type="none" w="med" len="med"/>
          </a:ln>
          <a:effectLst/>
        </p:spPr>
      </p:cxnSp>
      <p:sp>
        <p:nvSpPr>
          <p:cNvPr id="71" name="矩形 70"/>
          <p:cNvSpPr/>
          <p:nvPr/>
        </p:nvSpPr>
        <p:spPr>
          <a:xfrm>
            <a:off x="4077360" y="2060967"/>
            <a:ext cx="1463862" cy="609398"/>
          </a:xfrm>
          <a:prstGeom prst="rect">
            <a:avLst/>
          </a:prstGeom>
        </p:spPr>
        <p:txBody>
          <a:bodyPr wrap="none">
            <a:spAutoFit/>
          </a:bodyPr>
          <a:lstStyle/>
          <a:p>
            <a:pPr>
              <a:buNone/>
            </a:pPr>
            <a:r>
              <a:rPr lang="en-US" altLang="zh-CN" sz="1600" dirty="0">
                <a:solidFill>
                  <a:srgbClr val="00B0F0"/>
                </a:solidFill>
              </a:rPr>
              <a:t>64KB, 16</a:t>
            </a:r>
            <a:r>
              <a:rPr lang="zh-CN" altLang="en-US" sz="1600" dirty="0">
                <a:solidFill>
                  <a:srgbClr val="00B0F0"/>
                </a:solidFill>
              </a:rPr>
              <a:t>位宽</a:t>
            </a:r>
            <a:endParaRPr lang="en-US" altLang="zh-CN" sz="1600" dirty="0">
              <a:solidFill>
                <a:srgbClr val="00B0F0"/>
              </a:solidFill>
            </a:endParaRPr>
          </a:p>
          <a:p>
            <a:pPr>
              <a:buNone/>
            </a:pPr>
            <a:r>
              <a:rPr lang="zh-CN" altLang="en-US" sz="1600" dirty="0">
                <a:solidFill>
                  <a:srgbClr val="00B0F0"/>
                </a:solidFill>
              </a:rPr>
              <a:t>通过</a:t>
            </a:r>
            <a:r>
              <a:rPr lang="en-US" altLang="zh-CN" sz="1600" dirty="0" err="1">
                <a:solidFill>
                  <a:srgbClr val="00B0F0"/>
                </a:solidFill>
              </a:rPr>
              <a:t>gp</a:t>
            </a:r>
            <a:r>
              <a:rPr lang="zh-CN" altLang="en-US" sz="1600" dirty="0">
                <a:solidFill>
                  <a:srgbClr val="00B0F0"/>
                </a:solidFill>
              </a:rPr>
              <a:t>访问</a:t>
            </a:r>
          </a:p>
        </p:txBody>
      </p:sp>
      <p:sp>
        <p:nvSpPr>
          <p:cNvPr id="72" name="弧形 71"/>
          <p:cNvSpPr/>
          <p:nvPr/>
        </p:nvSpPr>
        <p:spPr bwMode="auto">
          <a:xfrm>
            <a:off x="8504010" y="3186649"/>
            <a:ext cx="404558" cy="2236161"/>
          </a:xfrm>
          <a:prstGeom prst="arc">
            <a:avLst>
              <a:gd name="adj1" fmla="val 16200000"/>
              <a:gd name="adj2" fmla="val 5426244"/>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sp>
        <p:nvSpPr>
          <p:cNvPr id="73" name="弧形 72"/>
          <p:cNvSpPr/>
          <p:nvPr/>
        </p:nvSpPr>
        <p:spPr bwMode="auto">
          <a:xfrm flipH="1">
            <a:off x="8544272" y="1917678"/>
            <a:ext cx="364295" cy="960651"/>
          </a:xfrm>
          <a:prstGeom prst="arc">
            <a:avLst>
              <a:gd name="adj1" fmla="val 5349211"/>
              <a:gd name="adj2" fmla="val 16206467"/>
            </a:avLst>
          </a:prstGeom>
          <a:noFill/>
          <a:ln w="25400" cap="flat" cmpd="sng" algn="ctr">
            <a:solidFill>
              <a:srgbClr val="0070C0"/>
            </a:solidFill>
            <a:prstDash val="solid"/>
            <a:round/>
            <a:headEnd type="none" w="med" len="med"/>
            <a:tailEnd type="stealth" w="lg" len="lg"/>
          </a:ln>
          <a:effectLst/>
        </p:spPr>
        <p:txBody>
          <a:bodyPr rtlCol="0" anchor="ctr"/>
          <a:lstStyle/>
          <a:p>
            <a:pPr algn="ctr">
              <a:buNone/>
            </a:pPr>
            <a:endParaRPr lang="zh-CN" altLang="en-US"/>
          </a:p>
        </p:txBody>
      </p:sp>
      <p:sp>
        <p:nvSpPr>
          <p:cNvPr id="74" name="弧形 73"/>
          <p:cNvSpPr/>
          <p:nvPr/>
        </p:nvSpPr>
        <p:spPr bwMode="auto">
          <a:xfrm flipH="1">
            <a:off x="6254667" y="2553001"/>
            <a:ext cx="535741" cy="1884111"/>
          </a:xfrm>
          <a:prstGeom prst="arc">
            <a:avLst>
              <a:gd name="adj1" fmla="val 16200000"/>
              <a:gd name="adj2" fmla="val 5426244"/>
            </a:avLst>
          </a:prstGeom>
          <a:noFill/>
          <a:ln w="25400" cap="flat" cmpd="sng" algn="ctr">
            <a:solidFill>
              <a:srgbClr val="0070C0"/>
            </a:solidFill>
            <a:prstDash val="solid"/>
            <a:round/>
            <a:headEnd type="none" w="med" len="med"/>
            <a:tailEnd type="stealth" w="lg" len="lg"/>
          </a:ln>
          <a:effectLst/>
        </p:spPr>
        <p:txBody>
          <a:bodyPr rtlCol="0" anchor="ctr"/>
          <a:lstStyle/>
          <a:p>
            <a:pPr algn="ctr">
              <a:buNone/>
            </a:pPr>
            <a:endParaRPr lang="zh-CN" altLang="en-US"/>
          </a:p>
        </p:txBody>
      </p:sp>
      <p:sp>
        <p:nvSpPr>
          <p:cNvPr id="19" name="矩形 18"/>
          <p:cNvSpPr/>
          <p:nvPr/>
        </p:nvSpPr>
        <p:spPr>
          <a:xfrm>
            <a:off x="621337" y="1097779"/>
            <a:ext cx="2160240" cy="674031"/>
          </a:xfrm>
          <a:prstGeom prst="rect">
            <a:avLst/>
          </a:prstGeom>
        </p:spPr>
        <p:txBody>
          <a:bodyPr wrap="square">
            <a:spAutoFit/>
          </a:bodyPr>
          <a:lstStyle/>
          <a:p>
            <a:pPr>
              <a:buNone/>
            </a:pPr>
            <a:r>
              <a:rPr lang="zh-CN" altLang="en-US" dirty="0">
                <a:latin typeface="Courier New" panose="02070309020205020404" pitchFamily="49" charset="0"/>
                <a:cs typeface="Courier New" panose="02070309020205020404" pitchFamily="49" charset="0"/>
              </a:rPr>
              <a:t>R_MIPS_CALL16</a:t>
            </a:r>
            <a:endParaRPr lang="en-US" altLang="zh-CN" dirty="0">
              <a:latin typeface="Courier New" panose="02070309020205020404" pitchFamily="49" charset="0"/>
              <a:cs typeface="Courier New" panose="02070309020205020404" pitchFamily="49" charset="0"/>
            </a:endParaRPr>
          </a:p>
          <a:p>
            <a:pPr>
              <a:buNone/>
            </a:pPr>
            <a:r>
              <a:rPr lang="zh-CN" altLang="en-US" dirty="0" smtClean="0">
                <a:latin typeface="Courier New" panose="02070309020205020404" pitchFamily="49" charset="0"/>
                <a:cs typeface="Courier New" panose="02070309020205020404" pitchFamily="49" charset="0"/>
              </a:rPr>
              <a:t>R</a:t>
            </a:r>
            <a:r>
              <a:rPr lang="zh-CN" altLang="en-US" dirty="0">
                <a:latin typeface="Courier New" panose="02070309020205020404" pitchFamily="49" charset="0"/>
                <a:cs typeface="Courier New" panose="02070309020205020404" pitchFamily="49" charset="0"/>
              </a:rPr>
              <a:t>_MIPS_GOT16</a:t>
            </a:r>
          </a:p>
        </p:txBody>
      </p:sp>
      <p:sp>
        <p:nvSpPr>
          <p:cNvPr id="75" name="Text Box 32"/>
          <p:cNvSpPr txBox="1">
            <a:spLocks noChangeArrowheads="1"/>
          </p:cNvSpPr>
          <p:nvPr/>
        </p:nvSpPr>
        <p:spPr bwMode="auto">
          <a:xfrm>
            <a:off x="4149340" y="3330234"/>
            <a:ext cx="1416070" cy="329643"/>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FF0000"/>
                </a:solidFill>
                <a:latin typeface="Courier New" pitchFamily="49" charset="0"/>
                <a:ea typeface="msgothic" charset="0"/>
                <a:cs typeface="msgothic" charset="0"/>
              </a:rPr>
              <a:t>0x00411030</a:t>
            </a:r>
          </a:p>
        </p:txBody>
      </p:sp>
      <p:sp>
        <p:nvSpPr>
          <p:cNvPr id="76" name="AutoShape 36"/>
          <p:cNvSpPr>
            <a:spLocks/>
          </p:cNvSpPr>
          <p:nvPr/>
        </p:nvSpPr>
        <p:spPr bwMode="auto">
          <a:xfrm>
            <a:off x="9072055" y="4885796"/>
            <a:ext cx="142246" cy="1382058"/>
          </a:xfrm>
          <a:prstGeom prst="rightBrace">
            <a:avLst>
              <a:gd name="adj1" fmla="val 141667"/>
              <a:gd name="adj2" fmla="val 50000"/>
            </a:avLst>
          </a:prstGeom>
          <a:noFill/>
          <a:ln w="19050">
            <a:solidFill>
              <a:srgbClr val="000066"/>
            </a:solidFill>
            <a:miter lim="800000"/>
            <a:headEnd/>
            <a:tailEnd/>
          </a:ln>
          <a:effectLst/>
        </p:spPr>
        <p:txBody>
          <a:bodyPr wrap="none" anchor="ctr"/>
          <a:lstStyle/>
          <a:p>
            <a:pPr>
              <a:buNone/>
            </a:pPr>
            <a:endParaRPr lang="en-US"/>
          </a:p>
        </p:txBody>
      </p:sp>
      <p:sp>
        <p:nvSpPr>
          <p:cNvPr id="77" name="Text Box 37"/>
          <p:cNvSpPr txBox="1">
            <a:spLocks noChangeArrowheads="1"/>
          </p:cNvSpPr>
          <p:nvPr/>
        </p:nvSpPr>
        <p:spPr bwMode="auto">
          <a:xfrm>
            <a:off x="9347440" y="5397457"/>
            <a:ext cx="2151552" cy="335799"/>
          </a:xfrm>
          <a:prstGeom prst="rect">
            <a:avLst/>
          </a:prstGeom>
          <a:noFill/>
          <a:ln w="9525">
            <a:noFill/>
            <a:round/>
            <a:headEnd/>
            <a:tailEnd/>
          </a:ln>
          <a:effectLst/>
        </p:spPr>
        <p:txBody>
          <a:bodyPr wrap="squar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0070C0"/>
                </a:solidFill>
                <a:latin typeface="Calibri" pitchFamily="34" charset="0"/>
                <a:ea typeface="msgothic" charset="0"/>
                <a:cs typeface="msgothic" charset="0"/>
              </a:rPr>
              <a:t>只读代码段</a:t>
            </a:r>
            <a:endParaRPr lang="en-GB" sz="1600" b="1" dirty="0">
              <a:solidFill>
                <a:srgbClr val="0070C0"/>
              </a:solidFill>
              <a:latin typeface="Calibri" pitchFamily="34" charset="0"/>
              <a:ea typeface="msgothic" charset="0"/>
              <a:cs typeface="msgothic" charset="0"/>
            </a:endParaRPr>
          </a:p>
        </p:txBody>
      </p:sp>
      <p:sp>
        <p:nvSpPr>
          <p:cNvPr id="78" name="AutoShape 36"/>
          <p:cNvSpPr>
            <a:spLocks/>
          </p:cNvSpPr>
          <p:nvPr/>
        </p:nvSpPr>
        <p:spPr bwMode="auto">
          <a:xfrm>
            <a:off x="9072055" y="1484784"/>
            <a:ext cx="96249" cy="3312368"/>
          </a:xfrm>
          <a:prstGeom prst="rightBrace">
            <a:avLst>
              <a:gd name="adj1" fmla="val 141667"/>
              <a:gd name="adj2" fmla="val 50000"/>
            </a:avLst>
          </a:prstGeom>
          <a:noFill/>
          <a:ln w="19050">
            <a:solidFill>
              <a:srgbClr val="000066"/>
            </a:solidFill>
            <a:miter lim="800000"/>
            <a:headEnd/>
            <a:tailEnd/>
          </a:ln>
          <a:effectLst/>
        </p:spPr>
        <p:txBody>
          <a:bodyPr wrap="none" anchor="ctr"/>
          <a:lstStyle/>
          <a:p>
            <a:pPr>
              <a:buNone/>
            </a:pPr>
            <a:endParaRPr lang="en-US"/>
          </a:p>
        </p:txBody>
      </p:sp>
      <p:sp>
        <p:nvSpPr>
          <p:cNvPr id="79" name="Text Box 37"/>
          <p:cNvSpPr txBox="1">
            <a:spLocks noChangeArrowheads="1"/>
          </p:cNvSpPr>
          <p:nvPr/>
        </p:nvSpPr>
        <p:spPr bwMode="auto">
          <a:xfrm>
            <a:off x="9347440" y="2839012"/>
            <a:ext cx="2151552" cy="335799"/>
          </a:xfrm>
          <a:prstGeom prst="rect">
            <a:avLst/>
          </a:prstGeom>
          <a:noFill/>
          <a:ln w="9525">
            <a:noFill/>
            <a:round/>
            <a:headEnd/>
            <a:tailEnd/>
          </a:ln>
          <a:effectLst/>
        </p:spPr>
        <p:txBody>
          <a:bodyPr wrap="squar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0070C0"/>
                </a:solidFill>
                <a:latin typeface="Calibri" pitchFamily="34" charset="0"/>
                <a:ea typeface="msgothic" charset="0"/>
                <a:cs typeface="msgothic" charset="0"/>
              </a:rPr>
              <a:t>可读写数据段</a:t>
            </a:r>
            <a:endParaRPr lang="en-GB" sz="1600" b="1" dirty="0">
              <a:solidFill>
                <a:srgbClr val="0070C0"/>
              </a:solidFill>
              <a:latin typeface="Calibri" pitchFamily="34" charset="0"/>
              <a:ea typeface="msgothic" charset="0"/>
              <a:cs typeface="msgothic" charset="0"/>
            </a:endParaRPr>
          </a:p>
        </p:txBody>
      </p:sp>
      <p:sp>
        <p:nvSpPr>
          <p:cNvPr id="80" name="Line 28"/>
          <p:cNvSpPr>
            <a:spLocks noChangeShapeType="1"/>
          </p:cNvSpPr>
          <p:nvPr/>
        </p:nvSpPr>
        <p:spPr bwMode="auto">
          <a:xfrm flipH="1" flipV="1">
            <a:off x="4053605" y="836712"/>
            <a:ext cx="11094" cy="2671938"/>
          </a:xfrm>
          <a:prstGeom prst="line">
            <a:avLst/>
          </a:prstGeom>
          <a:noFill/>
          <a:ln w="19050">
            <a:solidFill>
              <a:schemeClr val="tx2"/>
            </a:solidFill>
            <a:miter lim="800000"/>
            <a:headEnd/>
            <a:tailEnd type="arrow" w="med" len="med"/>
          </a:ln>
          <a:effectLst/>
        </p:spPr>
        <p:txBody>
          <a:bodyPr/>
          <a:lstStyle/>
          <a:p>
            <a:pPr>
              <a:buNone/>
            </a:pPr>
            <a:endParaRPr lang="en-US"/>
          </a:p>
        </p:txBody>
      </p:sp>
      <p:sp>
        <p:nvSpPr>
          <p:cNvPr id="81" name="Rectangle 35"/>
          <p:cNvSpPr>
            <a:spLocks noChangeArrowheads="1"/>
          </p:cNvSpPr>
          <p:nvPr/>
        </p:nvSpPr>
        <p:spPr bwMode="auto">
          <a:xfrm>
            <a:off x="6542750" y="4897907"/>
            <a:ext cx="2145442" cy="290109"/>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a:latin typeface="Courier New" pitchFamily="49" charset="0"/>
                <a:ea typeface="msgothic" charset="0"/>
                <a:cs typeface="msgothic" charset="0"/>
              </a:rPr>
              <a:t>...</a:t>
            </a:r>
            <a:endParaRPr lang="en-GB" sz="1600" b="1" dirty="0">
              <a:latin typeface="Calibri" pitchFamily="34" charset="0"/>
              <a:ea typeface="msgothic" charset="0"/>
              <a:cs typeface="msgothic" charset="0"/>
            </a:endParaRPr>
          </a:p>
        </p:txBody>
      </p:sp>
      <p:sp>
        <p:nvSpPr>
          <p:cNvPr id="82" name="Rectangle 16"/>
          <p:cNvSpPr>
            <a:spLocks noChangeArrowheads="1"/>
          </p:cNvSpPr>
          <p:nvPr/>
        </p:nvSpPr>
        <p:spPr bwMode="auto">
          <a:xfrm flipV="1">
            <a:off x="6542749" y="4531240"/>
            <a:ext cx="2145442" cy="370704"/>
          </a:xfrm>
          <a:prstGeom prst="rect">
            <a:avLst/>
          </a:prstGeom>
          <a:solidFill>
            <a:schemeClr val="bg1">
              <a:lumMod val="75000"/>
            </a:schemeClr>
          </a:solidFill>
          <a:ln w="3240">
            <a:solidFill>
              <a:schemeClr val="tx1"/>
            </a:solidFill>
            <a:miter lim="800000"/>
            <a:headEnd/>
            <a:tailEnd/>
          </a:ln>
          <a:effectLst/>
        </p:spPr>
        <p:txBody>
          <a:bodyPr wrap="none"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latin typeface="Courier New" pitchFamily="49" charset="0"/>
                <a:ea typeface="msgothic" charset="0"/>
                <a:cs typeface="msgothic" charset="0"/>
              </a:rPr>
              <a:t>...</a:t>
            </a:r>
            <a:endParaRPr lang="en-GB" altLang="zh-CN" dirty="0">
              <a:latin typeface="Calibri" pitchFamily="34" charset="0"/>
              <a:ea typeface="msgothic" charset="0"/>
              <a:cs typeface="msgothic" charset="0"/>
            </a:endParaRPr>
          </a:p>
        </p:txBody>
      </p:sp>
      <p:sp>
        <p:nvSpPr>
          <p:cNvPr id="39" name="弧形 38"/>
          <p:cNvSpPr/>
          <p:nvPr/>
        </p:nvSpPr>
        <p:spPr bwMode="auto">
          <a:xfrm>
            <a:off x="8570379" y="3715065"/>
            <a:ext cx="261925" cy="767087"/>
          </a:xfrm>
          <a:prstGeom prst="arc">
            <a:avLst>
              <a:gd name="adj1" fmla="val 16200000"/>
              <a:gd name="adj2" fmla="val 5426244"/>
            </a:avLst>
          </a:prstGeom>
          <a:noFill/>
          <a:ln w="25400" cap="flat" cmpd="sng" algn="ctr">
            <a:solidFill>
              <a:srgbClr val="FF0000">
                <a:alpha val="50000"/>
              </a:srgbClr>
            </a:solidFill>
            <a:prstDash val="solid"/>
            <a:round/>
            <a:headEnd type="none" w="med" len="med"/>
            <a:tailEnd type="stealth" w="lg" len="lg"/>
          </a:ln>
          <a:effectLst/>
        </p:spPr>
        <p:txBody>
          <a:bodyPr rtlCol="0" anchor="ctr"/>
          <a:lstStyle/>
          <a:p>
            <a:pPr algn="ctr">
              <a:buNone/>
            </a:pPr>
            <a:endParaRPr lang="zh-CN" altLang="en-US"/>
          </a:p>
        </p:txBody>
      </p:sp>
      <p:sp>
        <p:nvSpPr>
          <p:cNvPr id="40" name="弧形 39"/>
          <p:cNvSpPr/>
          <p:nvPr/>
        </p:nvSpPr>
        <p:spPr bwMode="auto">
          <a:xfrm>
            <a:off x="8556278" y="1998592"/>
            <a:ext cx="276026" cy="2131959"/>
          </a:xfrm>
          <a:prstGeom prst="arc">
            <a:avLst>
              <a:gd name="adj1" fmla="val 16200000"/>
              <a:gd name="adj2" fmla="val 5426244"/>
            </a:avLst>
          </a:prstGeom>
          <a:noFill/>
          <a:ln w="25400" cap="flat" cmpd="sng" algn="ctr">
            <a:solidFill>
              <a:srgbClr val="00B050">
                <a:alpha val="50000"/>
              </a:srgbClr>
            </a:solidFill>
            <a:prstDash val="solid"/>
            <a:round/>
            <a:headEnd type="none" w="med" len="med"/>
            <a:tailEnd type="stealth" w="lg" len="lg"/>
          </a:ln>
          <a:effectLst/>
        </p:spPr>
        <p:txBody>
          <a:bodyPr rtlCol="0" anchor="ctr"/>
          <a:lstStyle/>
          <a:p>
            <a:pPr algn="ctr">
              <a:buNone/>
            </a:pPr>
            <a:endParaRPr lang="zh-CN" altLang="en-US"/>
          </a:p>
        </p:txBody>
      </p:sp>
      <p:pic>
        <p:nvPicPr>
          <p:cNvPr id="41" name="图片 40"/>
          <p:cNvPicPr>
            <a:picLocks noChangeAspect="1"/>
          </p:cNvPicPr>
          <p:nvPr/>
        </p:nvPicPr>
        <p:blipFill>
          <a:blip r:embed="rId3"/>
          <a:stretch>
            <a:fillRect/>
          </a:stretch>
        </p:blipFill>
        <p:spPr>
          <a:xfrm>
            <a:off x="406787" y="2028734"/>
            <a:ext cx="3206195" cy="878498"/>
          </a:xfrm>
          <a:prstGeom prst="rect">
            <a:avLst/>
          </a:prstGeom>
          <a:ln w="12700">
            <a:solidFill>
              <a:schemeClr val="accent1"/>
            </a:solidFill>
          </a:ln>
        </p:spPr>
      </p:pic>
      <p:sp>
        <p:nvSpPr>
          <p:cNvPr id="4" name="矩形 3"/>
          <p:cNvSpPr/>
          <p:nvPr/>
        </p:nvSpPr>
        <p:spPr>
          <a:xfrm>
            <a:off x="3167228" y="3394252"/>
            <a:ext cx="776175" cy="301621"/>
          </a:xfrm>
          <a:prstGeom prst="rect">
            <a:avLst/>
          </a:prstGeom>
        </p:spPr>
        <p:txBody>
          <a:bodyPr wrap="none">
            <a:spAutoFit/>
          </a:bodyPr>
          <a:lstStyle/>
          <a:p>
            <a:pPr>
              <a:buNone/>
            </a:pPr>
            <a:r>
              <a:rPr lang="en-US" altLang="zh-CN" sz="1600" dirty="0" smtClean="0">
                <a:solidFill>
                  <a:srgbClr val="00B0F0"/>
                </a:solidFill>
              </a:rPr>
              <a:t>-32KB</a:t>
            </a:r>
            <a:endParaRPr lang="zh-CN" altLang="en-US" sz="1600" dirty="0"/>
          </a:p>
        </p:txBody>
      </p:sp>
      <p:sp>
        <p:nvSpPr>
          <p:cNvPr id="48" name="矩形 47"/>
          <p:cNvSpPr/>
          <p:nvPr/>
        </p:nvSpPr>
        <p:spPr>
          <a:xfrm>
            <a:off x="3177584" y="836712"/>
            <a:ext cx="827471" cy="301621"/>
          </a:xfrm>
          <a:prstGeom prst="rect">
            <a:avLst/>
          </a:prstGeom>
        </p:spPr>
        <p:txBody>
          <a:bodyPr wrap="none">
            <a:spAutoFit/>
          </a:bodyPr>
          <a:lstStyle/>
          <a:p>
            <a:pPr>
              <a:buNone/>
            </a:pPr>
            <a:r>
              <a:rPr lang="en-US" altLang="zh-CN" sz="1600" dirty="0">
                <a:solidFill>
                  <a:srgbClr val="00B0F0"/>
                </a:solidFill>
              </a:rPr>
              <a:t>+</a:t>
            </a:r>
            <a:r>
              <a:rPr lang="en-US" altLang="zh-CN" sz="1600" dirty="0" smtClean="0">
                <a:solidFill>
                  <a:srgbClr val="00B0F0"/>
                </a:solidFill>
              </a:rPr>
              <a:t>32KB</a:t>
            </a:r>
            <a:endParaRPr lang="zh-CN" altLang="en-US" sz="1600" dirty="0"/>
          </a:p>
        </p:txBody>
      </p:sp>
      <p:sp>
        <p:nvSpPr>
          <p:cNvPr id="49" name="Rectangle 5"/>
          <p:cNvSpPr>
            <a:spLocks noChangeArrowheads="1"/>
          </p:cNvSpPr>
          <p:nvPr/>
        </p:nvSpPr>
        <p:spPr bwMode="auto">
          <a:xfrm>
            <a:off x="9496102" y="3529164"/>
            <a:ext cx="2159566" cy="310854"/>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FF0000"/>
                </a:solidFill>
                <a:latin typeface="Courier New"/>
                <a:cs typeface="Courier New"/>
              </a:rPr>
              <a:t>bufp1 = &amp;</a:t>
            </a:r>
            <a:r>
              <a:rPr lang="en-US" sz="1600" dirty="0" err="1">
                <a:solidFill>
                  <a:srgbClr val="FF0000"/>
                </a:solidFill>
                <a:latin typeface="Courier New"/>
                <a:cs typeface="Courier New"/>
              </a:rPr>
              <a:t>buf</a:t>
            </a:r>
            <a:r>
              <a:rPr lang="en-US" sz="1600" dirty="0">
                <a:solidFill>
                  <a:srgbClr val="FF0000"/>
                </a:solidFill>
                <a:latin typeface="Courier New"/>
                <a:cs typeface="Courier New"/>
              </a:rPr>
              <a:t>[1];</a:t>
            </a:r>
          </a:p>
        </p:txBody>
      </p:sp>
    </p:spTree>
    <p:extLst>
      <p:ext uri="{BB962C8B-B14F-4D97-AF65-F5344CB8AC3E}">
        <p14:creationId xmlns:p14="http://schemas.microsoft.com/office/powerpoint/2010/main" val="9743616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重定位条目示例</a:t>
            </a:r>
            <a:r>
              <a:rPr lang="zh-CN" altLang="en-US" sz="2400" dirty="0"/>
              <a:t>（</a:t>
            </a:r>
            <a:r>
              <a:rPr lang="en-US" altLang="zh-CN" sz="2400" dirty="0">
                <a:latin typeface="+mn-lt"/>
              </a:rPr>
              <a:t>swap</a:t>
            </a:r>
            <a:r>
              <a:rPr lang="zh-CN" altLang="en-US" sz="2400" dirty="0"/>
              <a:t>）</a:t>
            </a:r>
            <a:endParaRPr lang="zh-CN" altLang="en-US" sz="2400" i="0" dirty="0">
              <a:latin typeface="+mn-lt"/>
            </a:endParaRPr>
          </a:p>
        </p:txBody>
      </p:sp>
      <p:sp>
        <p:nvSpPr>
          <p:cNvPr id="7" name="Rectangle 3"/>
          <p:cNvSpPr txBox="1">
            <a:spLocks noChangeArrowheads="1"/>
          </p:cNvSpPr>
          <p:nvPr/>
        </p:nvSpPr>
        <p:spPr bwMode="auto">
          <a:xfrm>
            <a:off x="263352" y="788834"/>
            <a:ext cx="3528392" cy="580851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50000"/>
              </a:lnSpc>
            </a:pPr>
            <a:r>
              <a:rPr lang="en-US" altLang="zh-CN" sz="2000" b="0" kern="0" dirty="0"/>
              <a:t> </a:t>
            </a:r>
            <a:r>
              <a:rPr lang="en-US" altLang="zh-CN" sz="2000" b="0" kern="0" dirty="0" err="1"/>
              <a:t>swap.o</a:t>
            </a:r>
            <a:endParaRPr lang="en-US" altLang="zh-CN" sz="2000" b="0" kern="0" dirty="0"/>
          </a:p>
          <a:p>
            <a:pPr lvl="1">
              <a:lnSpc>
                <a:spcPct val="150000"/>
              </a:lnSpc>
            </a:pPr>
            <a:r>
              <a:rPr lang="en-US" altLang="zh-CN" b="0" kern="0" dirty="0"/>
              <a:t> </a:t>
            </a:r>
            <a:r>
              <a:rPr lang="en-US" altLang="zh-CN" b="0" kern="0" dirty="0" err="1"/>
              <a:t>objdump</a:t>
            </a:r>
            <a:endParaRPr lang="en-US" altLang="zh-CN" b="0" kern="0" dirty="0"/>
          </a:p>
        </p:txBody>
      </p:sp>
      <p:sp>
        <p:nvSpPr>
          <p:cNvPr id="8" name="Rectangle 5"/>
          <p:cNvSpPr>
            <a:spLocks noChangeArrowheads="1"/>
          </p:cNvSpPr>
          <p:nvPr/>
        </p:nvSpPr>
        <p:spPr bwMode="auto">
          <a:xfrm>
            <a:off x="7536160" y="3729985"/>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swap.c</a:t>
            </a:r>
            <a:endParaRPr lang="en-US" sz="1400" dirty="0">
              <a:solidFill>
                <a:srgbClr val="000000"/>
              </a:solidFill>
              <a:latin typeface="Courier New"/>
              <a:cs typeface="Courier New"/>
            </a:endParaRPr>
          </a:p>
        </p:txBody>
      </p:sp>
      <p:sp>
        <p:nvSpPr>
          <p:cNvPr id="9" name="Rectangle 6"/>
          <p:cNvSpPr>
            <a:spLocks noChangeArrowheads="1"/>
          </p:cNvSpPr>
          <p:nvPr/>
        </p:nvSpPr>
        <p:spPr bwMode="auto">
          <a:xfrm>
            <a:off x="8345219" y="3272785"/>
            <a:ext cx="2440092" cy="3108543"/>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sz="1400" dirty="0">
                <a:latin typeface="Courier New"/>
                <a:cs typeface="Courier New"/>
              </a:rPr>
              <a:t>extern </a:t>
            </a: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buf</a:t>
            </a:r>
            <a:r>
              <a:rPr lang="en-US" sz="1400" dirty="0">
                <a:latin typeface="Courier New"/>
                <a:cs typeface="Courier New"/>
              </a:rPr>
              <a:t>[]; </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bufp0</a:t>
            </a:r>
            <a:r>
              <a:rPr lang="en-US" sz="1400" dirty="0">
                <a:latin typeface="Courier New"/>
                <a:cs typeface="Courier New"/>
              </a:rPr>
              <a:t> = &amp;</a:t>
            </a:r>
            <a:r>
              <a:rPr lang="en-US" sz="1400" dirty="0">
                <a:solidFill>
                  <a:srgbClr val="FF0000"/>
                </a:solidFill>
                <a:latin typeface="Courier New"/>
                <a:cs typeface="Courier New"/>
              </a:rPr>
              <a:t>buf</a:t>
            </a:r>
            <a:r>
              <a:rPr lang="en-US" sz="1400" dirty="0">
                <a:latin typeface="Courier New"/>
                <a:cs typeface="Courier New"/>
              </a:rPr>
              <a:t>[0];</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*bufp1;</a:t>
            </a:r>
          </a:p>
          <a:p>
            <a:pPr>
              <a:lnSpc>
                <a:spcPct val="100000"/>
              </a:lnSpc>
              <a:spcBef>
                <a:spcPts val="0"/>
              </a:spcBef>
              <a:buNone/>
            </a:pPr>
            <a:endParaRPr lang="en-US" sz="1400" dirty="0">
              <a:solidFill>
                <a:srgbClr val="F7F5CD"/>
              </a:solidFill>
              <a:latin typeface="Courier New"/>
              <a:cs typeface="Courier New"/>
            </a:endParaRPr>
          </a:p>
          <a:p>
            <a:pPr>
              <a:lnSpc>
                <a:spcPct val="100000"/>
              </a:lnSpc>
              <a:spcBef>
                <a:spcPts val="0"/>
              </a:spcBef>
              <a:buNone/>
            </a:pPr>
            <a:r>
              <a:rPr lang="en-US" sz="1400" dirty="0">
                <a:latin typeface="Courier New"/>
                <a:cs typeface="Courier New"/>
              </a:rPr>
              <a:t>void swap()</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temp;</a:t>
            </a:r>
          </a:p>
          <a:p>
            <a:pPr>
              <a:lnSpc>
                <a:spcPct val="100000"/>
              </a:lnSpc>
              <a:spcBef>
                <a:spcPts val="0"/>
              </a:spcBef>
              <a:buNone/>
            </a:pPr>
            <a:endParaRPr lang="en-US" sz="1400" dirty="0">
              <a:latin typeface="Courier New"/>
              <a:cs typeface="Courier New"/>
            </a:endParaRPr>
          </a:p>
          <a:p>
            <a:pPr>
              <a:lnSpc>
                <a:spcPct val="100000"/>
              </a:lnSpc>
              <a:spcBef>
                <a:spcPts val="0"/>
              </a:spcBef>
              <a:buNone/>
            </a:pPr>
            <a:r>
              <a:rPr lang="en-US" sz="1400" dirty="0">
                <a:latin typeface="Courier New"/>
                <a:cs typeface="Courier New"/>
              </a:rPr>
              <a:t>  </a:t>
            </a:r>
            <a:r>
              <a:rPr lang="en-US" sz="1400" dirty="0">
                <a:solidFill>
                  <a:srgbClr val="C00000"/>
                </a:solidFill>
                <a:latin typeface="Courier New"/>
                <a:cs typeface="Courier New"/>
              </a:rPr>
              <a:t>bufp1</a:t>
            </a:r>
            <a:r>
              <a:rPr lang="en-US" sz="1400" dirty="0">
                <a:latin typeface="Courier New"/>
                <a:cs typeface="Courier New"/>
              </a:rPr>
              <a:t> = &amp;</a:t>
            </a:r>
            <a:r>
              <a:rPr lang="en-US" sz="1400" dirty="0" err="1">
                <a:solidFill>
                  <a:srgbClr val="C00000"/>
                </a:solidFill>
                <a:latin typeface="Courier New"/>
                <a:cs typeface="Courier New"/>
              </a:rPr>
              <a:t>buf</a:t>
            </a:r>
            <a:r>
              <a:rPr lang="en-US" sz="1400" dirty="0">
                <a:latin typeface="Courier New"/>
                <a:cs typeface="Courier New"/>
              </a:rPr>
              <a:t>[1];</a:t>
            </a:r>
          </a:p>
          <a:p>
            <a:pPr>
              <a:lnSpc>
                <a:spcPct val="100000"/>
              </a:lnSpc>
              <a:spcBef>
                <a:spcPts val="0"/>
              </a:spcBef>
              <a:buNone/>
            </a:pPr>
            <a:r>
              <a:rPr lang="en-US" sz="1400" dirty="0">
                <a:latin typeface="Courier New"/>
                <a:cs typeface="Courier New"/>
              </a:rPr>
              <a:t>  temp = *</a:t>
            </a:r>
            <a:r>
              <a:rPr lang="en-US" sz="1400" dirty="0">
                <a:solidFill>
                  <a:srgbClr val="C00000"/>
                </a:solidFill>
                <a:latin typeface="Courier New"/>
                <a:cs typeface="Courier New"/>
              </a:rPr>
              <a:t>bufp0</a:t>
            </a: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a:solidFill>
                  <a:srgbClr val="C00000"/>
                </a:solidFill>
                <a:latin typeface="Courier New"/>
                <a:cs typeface="Courier New"/>
              </a:rPr>
              <a:t>bufp0</a:t>
            </a:r>
            <a:r>
              <a:rPr lang="en-US" sz="1400" dirty="0">
                <a:latin typeface="Courier New"/>
                <a:cs typeface="Courier New"/>
              </a:rPr>
              <a:t> = *</a:t>
            </a:r>
            <a:r>
              <a:rPr lang="en-US" sz="1400" dirty="0">
                <a:solidFill>
                  <a:srgbClr val="C00000"/>
                </a:solidFill>
                <a:latin typeface="Courier New"/>
                <a:cs typeface="Courier New"/>
              </a:rPr>
              <a:t>bufp1</a:t>
            </a: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a:solidFill>
                  <a:srgbClr val="C00000"/>
                </a:solidFill>
                <a:latin typeface="Courier New"/>
                <a:cs typeface="Courier New"/>
              </a:rPr>
              <a:t>bufp1</a:t>
            </a:r>
            <a:r>
              <a:rPr lang="en-US" sz="1400" dirty="0">
                <a:latin typeface="Courier New"/>
                <a:cs typeface="Courier New"/>
              </a:rPr>
              <a:t> = temp;</a:t>
            </a:r>
          </a:p>
          <a:p>
            <a:pPr>
              <a:lnSpc>
                <a:spcPct val="100000"/>
              </a:lnSpc>
              <a:spcBef>
                <a:spcPts val="0"/>
              </a:spcBef>
              <a:buNone/>
            </a:pPr>
            <a:r>
              <a:rPr lang="en-US" sz="1400" dirty="0">
                <a:latin typeface="Courier New"/>
                <a:cs typeface="Courier New"/>
              </a:rPr>
              <a:t>}</a:t>
            </a:r>
          </a:p>
        </p:txBody>
      </p:sp>
      <p:pic>
        <p:nvPicPr>
          <p:cNvPr id="2" name="图片 1"/>
          <p:cNvPicPr>
            <a:picLocks noChangeAspect="1"/>
          </p:cNvPicPr>
          <p:nvPr/>
        </p:nvPicPr>
        <p:blipFill>
          <a:blip r:embed="rId3"/>
          <a:stretch>
            <a:fillRect/>
          </a:stretch>
        </p:blipFill>
        <p:spPr>
          <a:xfrm>
            <a:off x="695400" y="1916831"/>
            <a:ext cx="4896544" cy="4098829"/>
          </a:xfrm>
          <a:prstGeom prst="rect">
            <a:avLst/>
          </a:prstGeom>
          <a:ln w="12700">
            <a:solidFill>
              <a:schemeClr val="accent2">
                <a:alpha val="50000"/>
              </a:schemeClr>
            </a:solidFill>
          </a:ln>
        </p:spPr>
      </p:pic>
      <p:pic>
        <p:nvPicPr>
          <p:cNvPr id="10" name="图片 9"/>
          <p:cNvPicPr>
            <a:picLocks noChangeAspect="1"/>
          </p:cNvPicPr>
          <p:nvPr/>
        </p:nvPicPr>
        <p:blipFill>
          <a:blip r:embed="rId4"/>
          <a:stretch>
            <a:fillRect/>
          </a:stretch>
        </p:blipFill>
        <p:spPr>
          <a:xfrm>
            <a:off x="6528048" y="1916832"/>
            <a:ext cx="4330921" cy="1035655"/>
          </a:xfrm>
          <a:prstGeom prst="rect">
            <a:avLst/>
          </a:prstGeom>
          <a:ln w="12700">
            <a:solidFill>
              <a:schemeClr val="accent1">
                <a:alpha val="50000"/>
              </a:schemeClr>
            </a:solidFill>
          </a:ln>
        </p:spPr>
      </p:pic>
      <p:sp>
        <p:nvSpPr>
          <p:cNvPr id="11" name="圆角矩形标注 10"/>
          <p:cNvSpPr/>
          <p:nvPr/>
        </p:nvSpPr>
        <p:spPr bwMode="auto">
          <a:xfrm>
            <a:off x="5796481" y="4653136"/>
            <a:ext cx="2171727" cy="702950"/>
          </a:xfrm>
          <a:prstGeom prst="wedgeRoundRectCallout">
            <a:avLst>
              <a:gd name="adj1" fmla="val -167841"/>
              <a:gd name="adj2" fmla="val -217946"/>
              <a:gd name="adj3" fmla="val 16667"/>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sz="1600" dirty="0">
                <a:solidFill>
                  <a:srgbClr val="C00000"/>
                </a:solidFill>
              </a:rPr>
              <a:t>.got</a:t>
            </a:r>
          </a:p>
          <a:p>
            <a:pPr algn="ctr">
              <a:lnSpc>
                <a:spcPct val="100000"/>
              </a:lnSpc>
              <a:spcBef>
                <a:spcPct val="0"/>
              </a:spcBef>
              <a:buClrTx/>
              <a:buSzTx/>
              <a:buNone/>
            </a:pPr>
            <a:r>
              <a:rPr kumimoji="0" lang="en-US" altLang="zh-CN" sz="1600" i="0" u="none" strike="noStrike" cap="none" normalizeH="0" baseline="0" dirty="0">
                <a:ln>
                  <a:noFill/>
                </a:ln>
                <a:solidFill>
                  <a:srgbClr val="C00000"/>
                </a:solidFill>
                <a:effectLst/>
              </a:rPr>
              <a:t>Global Offset Table</a:t>
            </a:r>
            <a:endParaRPr kumimoji="0" lang="zh-CN" altLang="en-US" sz="1600" i="0" u="none" strike="noStrike" cap="none" normalizeH="0" baseline="0" dirty="0">
              <a:ln>
                <a:noFill/>
              </a:ln>
              <a:solidFill>
                <a:srgbClr val="FF0000"/>
              </a:solidFill>
              <a:effectLst/>
            </a:endParaRPr>
          </a:p>
        </p:txBody>
      </p:sp>
    </p:spTree>
    <p:extLst>
      <p:ext uri="{BB962C8B-B14F-4D97-AF65-F5344CB8AC3E}">
        <p14:creationId xmlns:p14="http://schemas.microsoft.com/office/powerpoint/2010/main" val="54598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最终可执行目标文件</a:t>
            </a:r>
            <a:endParaRPr lang="zh-CN" altLang="en-US" sz="2400" i="0" dirty="0">
              <a:latin typeface="+mn-lt"/>
            </a:endParaRPr>
          </a:p>
        </p:txBody>
      </p:sp>
      <p:pic>
        <p:nvPicPr>
          <p:cNvPr id="2" name="图片 1"/>
          <p:cNvPicPr>
            <a:picLocks noChangeAspect="1"/>
          </p:cNvPicPr>
          <p:nvPr/>
        </p:nvPicPr>
        <p:blipFill>
          <a:blip r:embed="rId3"/>
          <a:stretch>
            <a:fillRect/>
          </a:stretch>
        </p:blipFill>
        <p:spPr>
          <a:xfrm>
            <a:off x="119336" y="908720"/>
            <a:ext cx="4468566" cy="5447134"/>
          </a:xfrm>
          <a:prstGeom prst="rect">
            <a:avLst/>
          </a:prstGeom>
        </p:spPr>
      </p:pic>
      <p:pic>
        <p:nvPicPr>
          <p:cNvPr id="3" name="图片 2"/>
          <p:cNvPicPr>
            <a:picLocks noChangeAspect="1"/>
          </p:cNvPicPr>
          <p:nvPr/>
        </p:nvPicPr>
        <p:blipFill>
          <a:blip r:embed="rId4"/>
          <a:stretch>
            <a:fillRect/>
          </a:stretch>
        </p:blipFill>
        <p:spPr>
          <a:xfrm>
            <a:off x="4727848" y="908720"/>
            <a:ext cx="5256584" cy="5455075"/>
          </a:xfrm>
          <a:prstGeom prst="rect">
            <a:avLst/>
          </a:prstGeom>
          <a:ln w="12700">
            <a:solidFill>
              <a:schemeClr val="accent1"/>
            </a:solidFill>
          </a:ln>
        </p:spPr>
      </p:pic>
      <p:cxnSp>
        <p:nvCxnSpPr>
          <p:cNvPr id="5" name="直接连接符 4"/>
          <p:cNvCxnSpPr/>
          <p:nvPr/>
        </p:nvCxnSpPr>
        <p:spPr bwMode="auto">
          <a:xfrm>
            <a:off x="335360" y="256490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342794" y="288777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1" name="直接连接符 10"/>
          <p:cNvCxnSpPr/>
          <p:nvPr/>
        </p:nvCxnSpPr>
        <p:spPr bwMode="auto">
          <a:xfrm>
            <a:off x="335360" y="321297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3" name="直接连接符 12"/>
          <p:cNvCxnSpPr/>
          <p:nvPr/>
        </p:nvCxnSpPr>
        <p:spPr bwMode="auto">
          <a:xfrm>
            <a:off x="335360" y="357301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4" name="直接连接符 13"/>
          <p:cNvCxnSpPr/>
          <p:nvPr/>
        </p:nvCxnSpPr>
        <p:spPr bwMode="auto">
          <a:xfrm>
            <a:off x="342794" y="458112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5" name="直接连接符 14"/>
          <p:cNvCxnSpPr/>
          <p:nvPr/>
        </p:nvCxnSpPr>
        <p:spPr bwMode="auto">
          <a:xfrm>
            <a:off x="335360" y="494116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6" name="直接连接符 15"/>
          <p:cNvCxnSpPr/>
          <p:nvPr/>
        </p:nvCxnSpPr>
        <p:spPr bwMode="auto">
          <a:xfrm>
            <a:off x="342794" y="5949280"/>
            <a:ext cx="1656184" cy="0"/>
          </a:xfrm>
          <a:prstGeom prst="line">
            <a:avLst/>
          </a:prstGeom>
          <a:noFill/>
          <a:ln w="12700" cap="flat" cmpd="sng" algn="ctr">
            <a:solidFill>
              <a:schemeClr val="accent1"/>
            </a:solidFill>
            <a:prstDash val="solid"/>
            <a:round/>
            <a:headEnd type="none" w="med" len="med"/>
            <a:tailEnd type="none" w="med" len="med"/>
          </a:ln>
          <a:effectLst/>
        </p:spPr>
      </p:cxnSp>
      <p:sp>
        <p:nvSpPr>
          <p:cNvPr id="12" name="Rectangle 5"/>
          <p:cNvSpPr>
            <a:spLocks noChangeArrowheads="1"/>
          </p:cNvSpPr>
          <p:nvPr/>
        </p:nvSpPr>
        <p:spPr bwMode="auto">
          <a:xfrm>
            <a:off x="10006607" y="2996952"/>
            <a:ext cx="1378904"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v0</a:t>
            </a:r>
            <a:r>
              <a:rPr lang="zh-CN" altLang="en-US" sz="1600" dirty="0">
                <a:solidFill>
                  <a:srgbClr val="0070C0"/>
                </a:solidFill>
                <a:latin typeface="Courier New"/>
                <a:cs typeface="Courier New"/>
              </a:rPr>
              <a:t>：</a:t>
            </a:r>
            <a:r>
              <a:rPr lang="en-US" sz="1600" dirty="0">
                <a:solidFill>
                  <a:schemeClr val="accent1"/>
                </a:solidFill>
                <a:latin typeface="Courier New"/>
                <a:cs typeface="Courier New"/>
              </a:rPr>
              <a:t>&amp;bufp1</a:t>
            </a:r>
          </a:p>
        </p:txBody>
      </p:sp>
      <p:sp>
        <p:nvSpPr>
          <p:cNvPr id="17" name="Rectangle 5"/>
          <p:cNvSpPr>
            <a:spLocks noChangeArrowheads="1"/>
          </p:cNvSpPr>
          <p:nvPr/>
        </p:nvSpPr>
        <p:spPr bwMode="auto">
          <a:xfrm>
            <a:off x="10015867" y="3334170"/>
            <a:ext cx="1008609"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v1</a:t>
            </a:r>
            <a:r>
              <a:rPr lang="zh-CN" altLang="en-US" sz="1600" dirty="0">
                <a:solidFill>
                  <a:srgbClr val="0070C0"/>
                </a:solidFill>
                <a:latin typeface="Courier New"/>
                <a:cs typeface="Courier New"/>
              </a:rPr>
              <a:t>：</a:t>
            </a:r>
            <a:r>
              <a:rPr lang="en-US" sz="1600" dirty="0" err="1">
                <a:solidFill>
                  <a:schemeClr val="accent1"/>
                </a:solidFill>
                <a:latin typeface="Courier New"/>
                <a:cs typeface="Courier New"/>
              </a:rPr>
              <a:t>buf</a:t>
            </a:r>
            <a:endParaRPr lang="en-US" sz="1600" dirty="0">
              <a:solidFill>
                <a:schemeClr val="accent1"/>
              </a:solidFill>
              <a:latin typeface="Courier New"/>
              <a:cs typeface="Courier New"/>
            </a:endParaRPr>
          </a:p>
        </p:txBody>
      </p:sp>
      <p:sp>
        <p:nvSpPr>
          <p:cNvPr id="18" name="Rectangle 5"/>
          <p:cNvSpPr>
            <a:spLocks noChangeArrowheads="1"/>
          </p:cNvSpPr>
          <p:nvPr/>
        </p:nvSpPr>
        <p:spPr bwMode="auto">
          <a:xfrm>
            <a:off x="10015867" y="3671388"/>
            <a:ext cx="1502334"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v1</a:t>
            </a:r>
            <a:r>
              <a:rPr lang="zh-CN" altLang="en-US" sz="1600" dirty="0">
                <a:solidFill>
                  <a:srgbClr val="0070C0"/>
                </a:solidFill>
                <a:latin typeface="Courier New"/>
                <a:cs typeface="Courier New"/>
              </a:rPr>
              <a:t>：</a:t>
            </a:r>
            <a:r>
              <a:rPr lang="en-US" sz="1600" dirty="0">
                <a:solidFill>
                  <a:srgbClr val="0070C0"/>
                </a:solidFill>
                <a:latin typeface="Courier New"/>
                <a:cs typeface="Courier New"/>
              </a:rPr>
              <a:t>&amp;</a:t>
            </a:r>
            <a:r>
              <a:rPr lang="en-US" sz="1600" dirty="0" err="1">
                <a:solidFill>
                  <a:srgbClr val="0070C0"/>
                </a:solidFill>
                <a:latin typeface="Courier New"/>
                <a:cs typeface="Courier New"/>
              </a:rPr>
              <a:t>buf</a:t>
            </a:r>
            <a:r>
              <a:rPr lang="en-US" sz="1600" dirty="0">
                <a:solidFill>
                  <a:srgbClr val="0070C0"/>
                </a:solidFill>
                <a:latin typeface="Courier New"/>
                <a:cs typeface="Courier New"/>
              </a:rPr>
              <a:t>[1]</a:t>
            </a:r>
          </a:p>
        </p:txBody>
      </p:sp>
      <p:sp>
        <p:nvSpPr>
          <p:cNvPr id="19" name="Rectangle 5"/>
          <p:cNvSpPr>
            <a:spLocks noChangeArrowheads="1"/>
          </p:cNvSpPr>
          <p:nvPr/>
        </p:nvSpPr>
        <p:spPr bwMode="auto">
          <a:xfrm>
            <a:off x="10015867" y="4008606"/>
            <a:ext cx="2159566"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B050"/>
                </a:solidFill>
                <a:latin typeface="Courier New"/>
                <a:cs typeface="Courier New"/>
              </a:rPr>
              <a:t>bufp1 = &amp;</a:t>
            </a:r>
            <a:r>
              <a:rPr lang="en-US" sz="1600" dirty="0" err="1">
                <a:solidFill>
                  <a:srgbClr val="00B050"/>
                </a:solidFill>
                <a:latin typeface="Courier New"/>
                <a:cs typeface="Courier New"/>
              </a:rPr>
              <a:t>buf</a:t>
            </a:r>
            <a:r>
              <a:rPr lang="en-US" sz="1600" dirty="0">
                <a:solidFill>
                  <a:srgbClr val="00B050"/>
                </a:solidFill>
                <a:latin typeface="Courier New"/>
                <a:cs typeface="Courier New"/>
              </a:rPr>
              <a:t>[1</a:t>
            </a:r>
            <a:r>
              <a:rPr lang="en-US" sz="1600" dirty="0" smtClean="0">
                <a:solidFill>
                  <a:srgbClr val="00B050"/>
                </a:solidFill>
                <a:latin typeface="Courier New"/>
                <a:cs typeface="Courier New"/>
              </a:rPr>
              <a:t>];</a:t>
            </a:r>
            <a:endParaRPr lang="en-US" sz="1600" dirty="0">
              <a:solidFill>
                <a:srgbClr val="00B050"/>
              </a:solidFill>
              <a:latin typeface="Courier New"/>
              <a:cs typeface="Courier New"/>
            </a:endParaRPr>
          </a:p>
        </p:txBody>
      </p:sp>
      <p:sp>
        <p:nvSpPr>
          <p:cNvPr id="20" name="Rectangle 5"/>
          <p:cNvSpPr>
            <a:spLocks noChangeArrowheads="1"/>
          </p:cNvSpPr>
          <p:nvPr/>
        </p:nvSpPr>
        <p:spPr bwMode="auto">
          <a:xfrm>
            <a:off x="10006607" y="4340117"/>
            <a:ext cx="2119491"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chemeClr val="accent1"/>
                </a:solidFill>
                <a:latin typeface="Courier New"/>
                <a:cs typeface="Courier New"/>
              </a:rPr>
              <a:t>&amp;bufp0</a:t>
            </a:r>
            <a:r>
              <a:rPr lang="zh-CN" altLang="en-US" sz="1600" dirty="0">
                <a:solidFill>
                  <a:srgbClr val="0070C0"/>
                </a:solidFill>
                <a:latin typeface="Courier New"/>
                <a:cs typeface="Courier New"/>
              </a:rPr>
              <a:t>：</a:t>
            </a:r>
            <a:r>
              <a:rPr lang="en-US" sz="1600" dirty="0">
                <a:solidFill>
                  <a:srgbClr val="0070C0"/>
                </a:solidFill>
                <a:latin typeface="Courier New"/>
                <a:cs typeface="Courier New"/>
              </a:rPr>
              <a:t>0</a:t>
            </a:r>
            <a:r>
              <a:rPr lang="en-US" altLang="zh-CN" sz="1600" dirty="0">
                <a:solidFill>
                  <a:srgbClr val="0070C0"/>
                </a:solidFill>
                <a:latin typeface="Courier New"/>
                <a:cs typeface="Courier New"/>
              </a:rPr>
              <a:t>x411020</a:t>
            </a:r>
            <a:endParaRPr lang="en-US" sz="1600" dirty="0">
              <a:solidFill>
                <a:srgbClr val="0070C0"/>
              </a:solidFill>
              <a:latin typeface="Courier New"/>
              <a:cs typeface="Courier New"/>
            </a:endParaRPr>
          </a:p>
        </p:txBody>
      </p:sp>
      <p:sp>
        <p:nvSpPr>
          <p:cNvPr id="21" name="Rectangle 5"/>
          <p:cNvSpPr>
            <a:spLocks noChangeArrowheads="1"/>
          </p:cNvSpPr>
          <p:nvPr/>
        </p:nvSpPr>
        <p:spPr bwMode="auto">
          <a:xfrm>
            <a:off x="10006607" y="4672802"/>
            <a:ext cx="1255472"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rgbClr val="0070C0"/>
                </a:solidFill>
                <a:latin typeface="Courier New"/>
                <a:cs typeface="Courier New"/>
              </a:rPr>
              <a:t>v0</a:t>
            </a:r>
            <a:r>
              <a:rPr lang="zh-CN" altLang="en-US" sz="1600" dirty="0">
                <a:solidFill>
                  <a:srgbClr val="0070C0"/>
                </a:solidFill>
                <a:latin typeface="Courier New"/>
                <a:cs typeface="Courier New"/>
              </a:rPr>
              <a:t>：</a:t>
            </a:r>
            <a:r>
              <a:rPr lang="en-US" altLang="zh-CN" sz="1600" dirty="0">
                <a:solidFill>
                  <a:srgbClr val="0070C0"/>
                </a:solidFill>
                <a:latin typeface="Courier New"/>
                <a:cs typeface="Courier New"/>
              </a:rPr>
              <a:t>bufp0</a:t>
            </a:r>
            <a:endParaRPr lang="en-US" sz="1600" dirty="0">
              <a:solidFill>
                <a:srgbClr val="0070C0"/>
              </a:solidFill>
              <a:latin typeface="Courier New"/>
              <a:cs typeface="Courier New"/>
            </a:endParaRPr>
          </a:p>
        </p:txBody>
      </p:sp>
      <p:sp>
        <p:nvSpPr>
          <p:cNvPr id="22" name="Rectangle 5"/>
          <p:cNvSpPr>
            <a:spLocks noChangeArrowheads="1"/>
          </p:cNvSpPr>
          <p:nvPr/>
        </p:nvSpPr>
        <p:spPr bwMode="auto">
          <a:xfrm>
            <a:off x="10015867" y="5005487"/>
            <a:ext cx="1378904"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rgbClr val="0070C0"/>
                </a:solidFill>
                <a:latin typeface="Courier New"/>
                <a:cs typeface="Courier New"/>
              </a:rPr>
              <a:t>v0</a:t>
            </a:r>
            <a:r>
              <a:rPr lang="zh-CN" altLang="en-US" sz="1600" dirty="0">
                <a:solidFill>
                  <a:srgbClr val="0070C0"/>
                </a:solidFill>
                <a:latin typeface="Courier New"/>
                <a:cs typeface="Courier New"/>
              </a:rPr>
              <a:t>：</a:t>
            </a:r>
            <a:r>
              <a:rPr lang="en-US" sz="1600" dirty="0">
                <a:solidFill>
                  <a:srgbClr val="0070C0"/>
                </a:solidFill>
                <a:latin typeface="Courier New"/>
                <a:cs typeface="Courier New"/>
              </a:rPr>
              <a:t>*bufp0</a:t>
            </a:r>
          </a:p>
        </p:txBody>
      </p:sp>
      <p:sp>
        <p:nvSpPr>
          <p:cNvPr id="23" name="Rectangle 5"/>
          <p:cNvSpPr>
            <a:spLocks noChangeArrowheads="1"/>
          </p:cNvSpPr>
          <p:nvPr/>
        </p:nvSpPr>
        <p:spPr bwMode="auto">
          <a:xfrm>
            <a:off x="10006607" y="5347405"/>
            <a:ext cx="1912703" cy="310854"/>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B050"/>
                </a:solidFill>
                <a:latin typeface="Courier New"/>
                <a:cs typeface="Courier New"/>
              </a:rPr>
              <a:t>temp = *bufp0;</a:t>
            </a:r>
          </a:p>
        </p:txBody>
      </p:sp>
      <p:sp>
        <p:nvSpPr>
          <p:cNvPr id="24" name="Rectangle 5"/>
          <p:cNvSpPr>
            <a:spLocks noChangeArrowheads="1"/>
          </p:cNvSpPr>
          <p:nvPr/>
        </p:nvSpPr>
        <p:spPr bwMode="auto">
          <a:xfrm>
            <a:off x="10029724" y="5693053"/>
            <a:ext cx="1378904"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v0</a:t>
            </a:r>
            <a:r>
              <a:rPr lang="zh-CN" altLang="en-US" sz="1600" dirty="0">
                <a:solidFill>
                  <a:srgbClr val="0070C0"/>
                </a:solidFill>
                <a:latin typeface="Courier New"/>
                <a:cs typeface="Courier New"/>
              </a:rPr>
              <a:t>：</a:t>
            </a:r>
            <a:r>
              <a:rPr lang="en-US" sz="1600" dirty="0">
                <a:solidFill>
                  <a:schemeClr val="accent1"/>
                </a:solidFill>
                <a:latin typeface="Courier New"/>
                <a:cs typeface="Courier New"/>
              </a:rPr>
              <a:t>&amp;bufp1</a:t>
            </a:r>
          </a:p>
        </p:txBody>
      </p:sp>
      <p:sp>
        <p:nvSpPr>
          <p:cNvPr id="25" name="Rectangle 5"/>
          <p:cNvSpPr>
            <a:spLocks noChangeArrowheads="1"/>
          </p:cNvSpPr>
          <p:nvPr/>
        </p:nvSpPr>
        <p:spPr bwMode="auto">
          <a:xfrm>
            <a:off x="10029724" y="6035175"/>
            <a:ext cx="1255472"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v1</a:t>
            </a:r>
            <a:r>
              <a:rPr lang="zh-CN" altLang="en-US" sz="1600" dirty="0" smtClean="0">
                <a:solidFill>
                  <a:srgbClr val="0070C0"/>
                </a:solidFill>
                <a:latin typeface="Courier New"/>
                <a:cs typeface="Courier New"/>
              </a:rPr>
              <a:t>：</a:t>
            </a:r>
            <a:r>
              <a:rPr lang="en-US" sz="1600" dirty="0" smtClean="0">
                <a:solidFill>
                  <a:srgbClr val="0070C0"/>
                </a:solidFill>
                <a:latin typeface="Courier New"/>
                <a:cs typeface="Courier New"/>
              </a:rPr>
              <a:t>bufp1</a:t>
            </a:r>
            <a:endParaRPr lang="en-US" sz="1600" dirty="0">
              <a:solidFill>
                <a:srgbClr val="0070C0"/>
              </a:solidFill>
              <a:latin typeface="Courier New"/>
              <a:cs typeface="Courier New"/>
            </a:endParaRPr>
          </a:p>
        </p:txBody>
      </p:sp>
      <p:sp>
        <p:nvSpPr>
          <p:cNvPr id="26" name="Rectangle 5"/>
          <p:cNvSpPr>
            <a:spLocks noChangeArrowheads="1"/>
          </p:cNvSpPr>
          <p:nvPr/>
        </p:nvSpPr>
        <p:spPr bwMode="auto">
          <a:xfrm>
            <a:off x="10026198" y="2414093"/>
            <a:ext cx="1542410"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smtClean="0">
                <a:solidFill>
                  <a:schemeClr val="accent1"/>
                </a:solidFill>
                <a:latin typeface="Courier New"/>
                <a:cs typeface="Courier New"/>
              </a:rPr>
              <a:t>gp:</a:t>
            </a:r>
            <a:r>
              <a:rPr lang="en-US" sz="1600" dirty="0" smtClean="0">
                <a:solidFill>
                  <a:srgbClr val="0070C0"/>
                </a:solidFill>
                <a:latin typeface="Courier New"/>
                <a:cs typeface="Courier New"/>
              </a:rPr>
              <a:t>0</a:t>
            </a:r>
            <a:r>
              <a:rPr lang="en-US" altLang="zh-CN" sz="1600" dirty="0" smtClean="0">
                <a:solidFill>
                  <a:srgbClr val="0070C0"/>
                </a:solidFill>
                <a:latin typeface="Courier New"/>
                <a:cs typeface="Courier New"/>
              </a:rPr>
              <a:t>x419030</a:t>
            </a:r>
            <a:endParaRPr lang="en-US" sz="1600" dirty="0">
              <a:solidFill>
                <a:srgbClr val="0070C0"/>
              </a:solidFill>
              <a:latin typeface="Courier New"/>
              <a:cs typeface="Courier New"/>
            </a:endParaRPr>
          </a:p>
        </p:txBody>
      </p:sp>
    </p:spTree>
    <p:extLst>
      <p:ext uri="{BB962C8B-B14F-4D97-AF65-F5344CB8AC3E}">
        <p14:creationId xmlns:p14="http://schemas.microsoft.com/office/powerpoint/2010/main" val="26504912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最终可执行目标文件</a:t>
            </a:r>
            <a:endParaRPr lang="zh-CN" altLang="en-US" sz="2400" i="0" dirty="0">
              <a:latin typeface="+mn-lt"/>
            </a:endParaRPr>
          </a:p>
        </p:txBody>
      </p:sp>
      <p:pic>
        <p:nvPicPr>
          <p:cNvPr id="2" name="图片 1"/>
          <p:cNvPicPr>
            <a:picLocks noChangeAspect="1"/>
          </p:cNvPicPr>
          <p:nvPr/>
        </p:nvPicPr>
        <p:blipFill>
          <a:blip r:embed="rId3"/>
          <a:stretch>
            <a:fillRect/>
          </a:stretch>
        </p:blipFill>
        <p:spPr>
          <a:xfrm>
            <a:off x="47328" y="1124743"/>
            <a:ext cx="4392488" cy="4879779"/>
          </a:xfrm>
          <a:prstGeom prst="rect">
            <a:avLst/>
          </a:prstGeom>
        </p:spPr>
      </p:pic>
      <p:pic>
        <p:nvPicPr>
          <p:cNvPr id="3" name="图片 2"/>
          <p:cNvPicPr>
            <a:picLocks noChangeAspect="1"/>
          </p:cNvPicPr>
          <p:nvPr/>
        </p:nvPicPr>
        <p:blipFill>
          <a:blip r:embed="rId4"/>
          <a:stretch>
            <a:fillRect/>
          </a:stretch>
        </p:blipFill>
        <p:spPr>
          <a:xfrm>
            <a:off x="4727848" y="1092042"/>
            <a:ext cx="4940392" cy="4912480"/>
          </a:xfrm>
          <a:prstGeom prst="rect">
            <a:avLst/>
          </a:prstGeom>
          <a:ln w="12700">
            <a:solidFill>
              <a:schemeClr val="accent1"/>
            </a:solidFill>
          </a:ln>
        </p:spPr>
      </p:pic>
      <p:cxnSp>
        <p:nvCxnSpPr>
          <p:cNvPr id="5" name="直接连接符 4"/>
          <p:cNvCxnSpPr/>
          <p:nvPr/>
        </p:nvCxnSpPr>
        <p:spPr bwMode="auto">
          <a:xfrm>
            <a:off x="275092" y="1437159"/>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6" name="直接连接符 5"/>
          <p:cNvCxnSpPr/>
          <p:nvPr/>
        </p:nvCxnSpPr>
        <p:spPr bwMode="auto">
          <a:xfrm>
            <a:off x="275092" y="177281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a:off x="263352" y="2817924"/>
            <a:ext cx="1656184" cy="0"/>
          </a:xfrm>
          <a:prstGeom prst="line">
            <a:avLst/>
          </a:prstGeom>
          <a:noFill/>
          <a:ln w="12700" cap="flat" cmpd="sng" algn="ctr">
            <a:solidFill>
              <a:schemeClr val="accent1"/>
            </a:solidFill>
            <a:prstDash val="solid"/>
            <a:round/>
            <a:headEnd type="none" w="med" len="med"/>
            <a:tailEnd type="none" w="med" len="med"/>
          </a:ln>
          <a:effectLst/>
        </p:spPr>
      </p:cxnSp>
      <p:sp>
        <p:nvSpPr>
          <p:cNvPr id="8" name="Rectangle 5"/>
          <p:cNvSpPr>
            <a:spLocks noChangeArrowheads="1"/>
          </p:cNvSpPr>
          <p:nvPr/>
        </p:nvSpPr>
        <p:spPr bwMode="auto">
          <a:xfrm>
            <a:off x="9762732" y="1107063"/>
            <a:ext cx="2119491"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chemeClr val="accent1"/>
                </a:solidFill>
                <a:latin typeface="Courier New"/>
                <a:cs typeface="Courier New"/>
              </a:rPr>
              <a:t>&amp;bufp0</a:t>
            </a:r>
            <a:r>
              <a:rPr lang="zh-CN" altLang="en-US" sz="1600" dirty="0">
                <a:solidFill>
                  <a:srgbClr val="0070C0"/>
                </a:solidFill>
                <a:latin typeface="Courier New"/>
                <a:cs typeface="Courier New"/>
              </a:rPr>
              <a:t>：</a:t>
            </a:r>
            <a:r>
              <a:rPr lang="en-US" sz="1600" dirty="0">
                <a:solidFill>
                  <a:srgbClr val="0070C0"/>
                </a:solidFill>
                <a:latin typeface="Courier New"/>
                <a:cs typeface="Courier New"/>
              </a:rPr>
              <a:t>0</a:t>
            </a:r>
            <a:r>
              <a:rPr lang="en-US" altLang="zh-CN" sz="1600" dirty="0">
                <a:solidFill>
                  <a:srgbClr val="0070C0"/>
                </a:solidFill>
                <a:latin typeface="Courier New"/>
                <a:cs typeface="Courier New"/>
              </a:rPr>
              <a:t>x411020</a:t>
            </a:r>
            <a:endParaRPr lang="en-US" sz="1600" dirty="0">
              <a:solidFill>
                <a:srgbClr val="0070C0"/>
              </a:solidFill>
              <a:latin typeface="Courier New"/>
              <a:cs typeface="Courier New"/>
            </a:endParaRPr>
          </a:p>
        </p:txBody>
      </p:sp>
      <p:sp>
        <p:nvSpPr>
          <p:cNvPr id="9" name="Rectangle 5"/>
          <p:cNvSpPr>
            <a:spLocks noChangeArrowheads="1"/>
          </p:cNvSpPr>
          <p:nvPr/>
        </p:nvSpPr>
        <p:spPr bwMode="auto">
          <a:xfrm>
            <a:off x="9768408" y="1450601"/>
            <a:ext cx="1255472"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smtClean="0">
                <a:solidFill>
                  <a:srgbClr val="0070C0"/>
                </a:solidFill>
                <a:latin typeface="Courier New"/>
                <a:cs typeface="Courier New"/>
              </a:rPr>
              <a:t>v0</a:t>
            </a:r>
            <a:r>
              <a:rPr lang="zh-CN" altLang="en-US" sz="1600" dirty="0" smtClean="0">
                <a:solidFill>
                  <a:srgbClr val="0070C0"/>
                </a:solidFill>
                <a:latin typeface="Courier New"/>
                <a:cs typeface="Courier New"/>
              </a:rPr>
              <a:t>：</a:t>
            </a:r>
            <a:r>
              <a:rPr lang="en-US" sz="1600" dirty="0" smtClean="0">
                <a:solidFill>
                  <a:srgbClr val="0070C0"/>
                </a:solidFill>
                <a:latin typeface="Courier New"/>
                <a:cs typeface="Courier New"/>
              </a:rPr>
              <a:t>bufp0</a:t>
            </a:r>
            <a:endParaRPr lang="en-US" sz="1600" dirty="0">
              <a:solidFill>
                <a:srgbClr val="0070C0"/>
              </a:solidFill>
              <a:latin typeface="Courier New"/>
              <a:cs typeface="Courier New"/>
            </a:endParaRPr>
          </a:p>
        </p:txBody>
      </p:sp>
      <p:sp>
        <p:nvSpPr>
          <p:cNvPr id="10" name="Rectangle 5"/>
          <p:cNvSpPr>
            <a:spLocks noChangeArrowheads="1"/>
          </p:cNvSpPr>
          <p:nvPr/>
        </p:nvSpPr>
        <p:spPr bwMode="auto">
          <a:xfrm>
            <a:off x="9768408" y="1781477"/>
            <a:ext cx="1378904"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v1</a:t>
            </a:r>
            <a:r>
              <a:rPr lang="zh-CN" altLang="en-US" sz="1600" dirty="0" smtClean="0">
                <a:solidFill>
                  <a:srgbClr val="0070C0"/>
                </a:solidFill>
                <a:latin typeface="Courier New"/>
                <a:cs typeface="Courier New"/>
              </a:rPr>
              <a:t>：</a:t>
            </a:r>
            <a:r>
              <a:rPr lang="en-US" altLang="zh-CN" sz="1600" dirty="0" smtClean="0">
                <a:solidFill>
                  <a:srgbClr val="0070C0"/>
                </a:solidFill>
                <a:latin typeface="Courier New"/>
                <a:cs typeface="Courier New"/>
              </a:rPr>
              <a:t>*</a:t>
            </a:r>
            <a:r>
              <a:rPr lang="en-US" sz="1600" dirty="0" smtClean="0">
                <a:solidFill>
                  <a:srgbClr val="0070C0"/>
                </a:solidFill>
                <a:latin typeface="Courier New"/>
                <a:cs typeface="Courier New"/>
              </a:rPr>
              <a:t>bufp1</a:t>
            </a:r>
            <a:endParaRPr lang="en-US" sz="1600" dirty="0">
              <a:solidFill>
                <a:srgbClr val="0070C0"/>
              </a:solidFill>
              <a:latin typeface="Courier New"/>
              <a:cs typeface="Courier New"/>
            </a:endParaRPr>
          </a:p>
        </p:txBody>
      </p:sp>
      <p:sp>
        <p:nvSpPr>
          <p:cNvPr id="11" name="Rectangle 5"/>
          <p:cNvSpPr>
            <a:spLocks noChangeArrowheads="1"/>
          </p:cNvSpPr>
          <p:nvPr/>
        </p:nvSpPr>
        <p:spPr bwMode="auto">
          <a:xfrm>
            <a:off x="9762732" y="2176606"/>
            <a:ext cx="2159566" cy="310854"/>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rgbClr val="00B050"/>
                </a:solidFill>
                <a:latin typeface="Courier New"/>
                <a:cs typeface="Courier New"/>
              </a:rPr>
              <a:t>*</a:t>
            </a:r>
            <a:r>
              <a:rPr lang="en-US" altLang="zh-CN" sz="1600" dirty="0" smtClean="0">
                <a:solidFill>
                  <a:srgbClr val="00B050"/>
                </a:solidFill>
                <a:latin typeface="Courier New"/>
                <a:cs typeface="Courier New"/>
              </a:rPr>
              <a:t>bufp0 = *</a:t>
            </a:r>
            <a:r>
              <a:rPr lang="en-US" sz="1600" dirty="0" smtClean="0">
                <a:solidFill>
                  <a:srgbClr val="00B050"/>
                </a:solidFill>
                <a:latin typeface="Courier New"/>
                <a:cs typeface="Courier New"/>
              </a:rPr>
              <a:t>bufp1;</a:t>
            </a:r>
            <a:endParaRPr lang="en-US" sz="1600" dirty="0">
              <a:solidFill>
                <a:srgbClr val="00B050"/>
              </a:solidFill>
              <a:latin typeface="Courier New"/>
              <a:cs typeface="Courier New"/>
            </a:endParaRPr>
          </a:p>
        </p:txBody>
      </p:sp>
      <p:sp>
        <p:nvSpPr>
          <p:cNvPr id="12" name="Rectangle 5"/>
          <p:cNvSpPr>
            <a:spLocks noChangeArrowheads="1"/>
          </p:cNvSpPr>
          <p:nvPr/>
        </p:nvSpPr>
        <p:spPr bwMode="auto">
          <a:xfrm>
            <a:off x="9775100" y="2505874"/>
            <a:ext cx="1378904" cy="307328"/>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v0</a:t>
            </a:r>
            <a:r>
              <a:rPr lang="zh-CN" altLang="en-US" sz="1600" dirty="0">
                <a:solidFill>
                  <a:srgbClr val="0070C0"/>
                </a:solidFill>
                <a:latin typeface="Courier New"/>
                <a:cs typeface="Courier New"/>
              </a:rPr>
              <a:t>：</a:t>
            </a:r>
            <a:r>
              <a:rPr lang="en-US" sz="1600" dirty="0">
                <a:solidFill>
                  <a:schemeClr val="accent1"/>
                </a:solidFill>
                <a:latin typeface="Courier New"/>
                <a:cs typeface="Courier New"/>
              </a:rPr>
              <a:t>&amp;bufp1</a:t>
            </a:r>
          </a:p>
        </p:txBody>
      </p:sp>
      <p:sp>
        <p:nvSpPr>
          <p:cNvPr id="13" name="Rectangle 5"/>
          <p:cNvSpPr>
            <a:spLocks noChangeArrowheads="1"/>
          </p:cNvSpPr>
          <p:nvPr/>
        </p:nvSpPr>
        <p:spPr bwMode="auto">
          <a:xfrm>
            <a:off x="9762732" y="2871748"/>
            <a:ext cx="1255472"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smtClean="0">
                <a:solidFill>
                  <a:srgbClr val="0070C0"/>
                </a:solidFill>
                <a:latin typeface="Courier New"/>
                <a:cs typeface="Courier New"/>
              </a:rPr>
              <a:t>v0</a:t>
            </a:r>
            <a:r>
              <a:rPr lang="zh-CN" altLang="en-US" sz="1600" dirty="0" smtClean="0">
                <a:solidFill>
                  <a:srgbClr val="0070C0"/>
                </a:solidFill>
                <a:latin typeface="Courier New"/>
                <a:cs typeface="Courier New"/>
              </a:rPr>
              <a:t>：</a:t>
            </a:r>
            <a:r>
              <a:rPr lang="en-US" sz="1600" dirty="0" smtClean="0">
                <a:solidFill>
                  <a:srgbClr val="0070C0"/>
                </a:solidFill>
                <a:latin typeface="Courier New"/>
                <a:cs typeface="Courier New"/>
              </a:rPr>
              <a:t>bufp1</a:t>
            </a:r>
            <a:endParaRPr lang="en-US" sz="1600" dirty="0">
              <a:solidFill>
                <a:srgbClr val="0070C0"/>
              </a:solidFill>
              <a:latin typeface="Courier New"/>
              <a:cs typeface="Courier New"/>
            </a:endParaRPr>
          </a:p>
        </p:txBody>
      </p:sp>
      <p:sp>
        <p:nvSpPr>
          <p:cNvPr id="14" name="Rectangle 5"/>
          <p:cNvSpPr>
            <a:spLocks noChangeArrowheads="1"/>
          </p:cNvSpPr>
          <p:nvPr/>
        </p:nvSpPr>
        <p:spPr bwMode="auto">
          <a:xfrm>
            <a:off x="9762732" y="3235632"/>
            <a:ext cx="1132041"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600" dirty="0">
                <a:solidFill>
                  <a:srgbClr val="0070C0"/>
                </a:solidFill>
                <a:latin typeface="Courier New"/>
                <a:cs typeface="Courier New"/>
              </a:rPr>
              <a:t>v1</a:t>
            </a:r>
            <a:r>
              <a:rPr lang="zh-CN" altLang="en-US" sz="1600" dirty="0" smtClean="0">
                <a:solidFill>
                  <a:srgbClr val="0070C0"/>
                </a:solidFill>
                <a:latin typeface="Courier New"/>
                <a:cs typeface="Courier New"/>
              </a:rPr>
              <a:t>：</a:t>
            </a:r>
            <a:r>
              <a:rPr lang="en-US" altLang="zh-CN" sz="1600" dirty="0" smtClean="0">
                <a:solidFill>
                  <a:srgbClr val="0070C0"/>
                </a:solidFill>
                <a:latin typeface="Courier New"/>
                <a:cs typeface="Courier New"/>
              </a:rPr>
              <a:t>temp</a:t>
            </a:r>
            <a:endParaRPr lang="en-US" sz="1600" dirty="0">
              <a:solidFill>
                <a:srgbClr val="0070C0"/>
              </a:solidFill>
              <a:latin typeface="Courier New"/>
              <a:cs typeface="Courier New"/>
            </a:endParaRPr>
          </a:p>
        </p:txBody>
      </p:sp>
      <p:sp>
        <p:nvSpPr>
          <p:cNvPr id="15" name="Rectangle 5"/>
          <p:cNvSpPr>
            <a:spLocks noChangeArrowheads="1"/>
          </p:cNvSpPr>
          <p:nvPr/>
        </p:nvSpPr>
        <p:spPr bwMode="auto">
          <a:xfrm>
            <a:off x="9762732" y="3551660"/>
            <a:ext cx="1912703" cy="301621"/>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altLang="zh-CN" sz="1600" dirty="0">
                <a:solidFill>
                  <a:srgbClr val="00B050"/>
                </a:solidFill>
                <a:latin typeface="Courier New"/>
                <a:cs typeface="Courier New"/>
              </a:rPr>
              <a:t>*</a:t>
            </a:r>
            <a:r>
              <a:rPr lang="en-US" altLang="zh-CN" sz="1600" dirty="0" smtClean="0">
                <a:solidFill>
                  <a:srgbClr val="00B050"/>
                </a:solidFill>
                <a:latin typeface="Courier New"/>
                <a:cs typeface="Courier New"/>
              </a:rPr>
              <a:t>bufp1</a:t>
            </a:r>
            <a:r>
              <a:rPr lang="en-US" sz="1600" dirty="0" smtClean="0">
                <a:solidFill>
                  <a:srgbClr val="00B050"/>
                </a:solidFill>
                <a:latin typeface="Courier New"/>
                <a:cs typeface="Courier New"/>
              </a:rPr>
              <a:t> = </a:t>
            </a:r>
            <a:r>
              <a:rPr lang="en-US" altLang="zh-CN" sz="1600" dirty="0" smtClean="0">
                <a:solidFill>
                  <a:srgbClr val="00B050"/>
                </a:solidFill>
                <a:latin typeface="Courier New"/>
                <a:cs typeface="Courier New"/>
              </a:rPr>
              <a:t>temp</a:t>
            </a:r>
            <a:r>
              <a:rPr lang="en-US" sz="1600" dirty="0" smtClean="0">
                <a:solidFill>
                  <a:srgbClr val="00B050"/>
                </a:solidFill>
                <a:latin typeface="Courier New"/>
                <a:cs typeface="Courier New"/>
              </a:rPr>
              <a:t>;</a:t>
            </a:r>
            <a:endParaRPr lang="en-US" sz="1600" dirty="0">
              <a:solidFill>
                <a:srgbClr val="00B050"/>
              </a:solidFill>
              <a:latin typeface="Courier New"/>
              <a:cs typeface="Courier New"/>
            </a:endParaRPr>
          </a:p>
        </p:txBody>
      </p:sp>
    </p:spTree>
    <p:extLst>
      <p:ext uri="{BB962C8B-B14F-4D97-AF65-F5344CB8AC3E}">
        <p14:creationId xmlns:p14="http://schemas.microsoft.com/office/powerpoint/2010/main" val="41604346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最终可执行目标文件</a:t>
            </a:r>
            <a:r>
              <a:rPr lang="zh-CN" altLang="en-US" sz="2400" dirty="0">
                <a:latin typeface="Arial"/>
              </a:rPr>
              <a:t>（</a:t>
            </a:r>
            <a:r>
              <a:rPr lang="en-US" altLang="zh-CN" sz="2400" dirty="0">
                <a:latin typeface="Arial"/>
              </a:rPr>
              <a:t>.data</a:t>
            </a:r>
            <a:r>
              <a:rPr lang="zh-CN" altLang="en-US" sz="2400" dirty="0">
                <a:latin typeface="Arial"/>
              </a:rPr>
              <a:t>）</a:t>
            </a:r>
            <a:endParaRPr lang="zh-CN" altLang="en-US" sz="2400" i="0" dirty="0">
              <a:latin typeface="+mn-lt"/>
            </a:endParaRPr>
          </a:p>
        </p:txBody>
      </p:sp>
      <p:pic>
        <p:nvPicPr>
          <p:cNvPr id="8" name="图片 7"/>
          <p:cNvPicPr>
            <a:picLocks noChangeAspect="1"/>
          </p:cNvPicPr>
          <p:nvPr/>
        </p:nvPicPr>
        <p:blipFill>
          <a:blip r:embed="rId3"/>
          <a:stretch>
            <a:fillRect/>
          </a:stretch>
        </p:blipFill>
        <p:spPr>
          <a:xfrm>
            <a:off x="6023992" y="1628800"/>
            <a:ext cx="5575901" cy="2396480"/>
          </a:xfrm>
          <a:prstGeom prst="rect">
            <a:avLst/>
          </a:prstGeom>
          <a:ln w="12700">
            <a:solidFill>
              <a:schemeClr val="accent1"/>
            </a:solidFill>
          </a:ln>
        </p:spPr>
      </p:pic>
      <p:pic>
        <p:nvPicPr>
          <p:cNvPr id="9" name="图片 8"/>
          <p:cNvPicPr>
            <a:picLocks noChangeAspect="1"/>
          </p:cNvPicPr>
          <p:nvPr/>
        </p:nvPicPr>
        <p:blipFill>
          <a:blip r:embed="rId4"/>
          <a:stretch>
            <a:fillRect/>
          </a:stretch>
        </p:blipFill>
        <p:spPr>
          <a:xfrm>
            <a:off x="623392" y="1648459"/>
            <a:ext cx="5184576" cy="1072671"/>
          </a:xfrm>
          <a:prstGeom prst="rect">
            <a:avLst/>
          </a:prstGeom>
          <a:ln w="12700">
            <a:solidFill>
              <a:schemeClr val="accent2"/>
            </a:solidFill>
          </a:ln>
        </p:spPr>
      </p:pic>
      <p:pic>
        <p:nvPicPr>
          <p:cNvPr id="23" name="图片 22"/>
          <p:cNvPicPr>
            <a:picLocks noChangeAspect="1"/>
          </p:cNvPicPr>
          <p:nvPr/>
        </p:nvPicPr>
        <p:blipFill>
          <a:blip r:embed="rId5"/>
          <a:stretch>
            <a:fillRect/>
          </a:stretch>
        </p:blipFill>
        <p:spPr>
          <a:xfrm>
            <a:off x="644125" y="3573016"/>
            <a:ext cx="3039607" cy="695190"/>
          </a:xfrm>
          <a:prstGeom prst="rect">
            <a:avLst/>
          </a:prstGeom>
          <a:ln w="12700">
            <a:solidFill>
              <a:schemeClr val="accent2"/>
            </a:solidFill>
          </a:ln>
        </p:spPr>
      </p:pic>
      <p:sp>
        <p:nvSpPr>
          <p:cNvPr id="25" name="Rectangle 4"/>
          <p:cNvSpPr>
            <a:spLocks noChangeArrowheads="1"/>
          </p:cNvSpPr>
          <p:nvPr/>
        </p:nvSpPr>
        <p:spPr bwMode="auto">
          <a:xfrm>
            <a:off x="667069" y="1252361"/>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chemeClr val="accent1"/>
                </a:solidFill>
                <a:latin typeface="Courier New"/>
                <a:cs typeface="Courier New"/>
              </a:rPr>
              <a:t>main.o</a:t>
            </a:r>
            <a:endParaRPr lang="en-US" dirty="0">
              <a:solidFill>
                <a:schemeClr val="accent1"/>
              </a:solidFill>
              <a:latin typeface="Courier New"/>
              <a:cs typeface="Courier New"/>
            </a:endParaRPr>
          </a:p>
        </p:txBody>
      </p:sp>
      <p:sp>
        <p:nvSpPr>
          <p:cNvPr id="26" name="Rectangle 4"/>
          <p:cNvSpPr>
            <a:spLocks noChangeArrowheads="1"/>
          </p:cNvSpPr>
          <p:nvPr/>
        </p:nvSpPr>
        <p:spPr bwMode="auto">
          <a:xfrm>
            <a:off x="671199" y="3234847"/>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chemeClr val="accent1"/>
                </a:solidFill>
                <a:latin typeface="Courier New"/>
                <a:cs typeface="Courier New"/>
              </a:rPr>
              <a:t>swap.o</a:t>
            </a:r>
            <a:endParaRPr lang="en-US" dirty="0">
              <a:solidFill>
                <a:schemeClr val="accent1"/>
              </a:solidFill>
              <a:latin typeface="Courier New"/>
              <a:cs typeface="Courier New"/>
            </a:endParaRPr>
          </a:p>
        </p:txBody>
      </p:sp>
      <p:sp>
        <p:nvSpPr>
          <p:cNvPr id="27" name="Rectangle 4"/>
          <p:cNvSpPr>
            <a:spLocks noChangeArrowheads="1"/>
          </p:cNvSpPr>
          <p:nvPr/>
        </p:nvSpPr>
        <p:spPr bwMode="auto">
          <a:xfrm>
            <a:off x="6168008" y="1252360"/>
            <a:ext cx="873957"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chemeClr val="accent1"/>
                </a:solidFill>
                <a:latin typeface="Courier New"/>
                <a:cs typeface="Courier New"/>
              </a:rPr>
              <a:t>a.out</a:t>
            </a:r>
            <a:endParaRPr lang="en-US" dirty="0">
              <a:solidFill>
                <a:schemeClr val="accent1"/>
              </a:solidFill>
              <a:latin typeface="Courier New"/>
              <a:cs typeface="Courier New"/>
            </a:endParaRPr>
          </a:p>
        </p:txBody>
      </p:sp>
      <p:pic>
        <p:nvPicPr>
          <p:cNvPr id="28" name="图片 27"/>
          <p:cNvPicPr>
            <a:picLocks noChangeAspect="1"/>
          </p:cNvPicPr>
          <p:nvPr/>
        </p:nvPicPr>
        <p:blipFill>
          <a:blip r:embed="rId6"/>
          <a:stretch>
            <a:fillRect/>
          </a:stretch>
        </p:blipFill>
        <p:spPr>
          <a:xfrm>
            <a:off x="3791744" y="4674869"/>
            <a:ext cx="4330921" cy="1035655"/>
          </a:xfrm>
          <a:prstGeom prst="rect">
            <a:avLst/>
          </a:prstGeom>
          <a:ln w="12700">
            <a:solidFill>
              <a:schemeClr val="accent2">
                <a:alpha val="50000"/>
              </a:schemeClr>
            </a:solidFill>
          </a:ln>
        </p:spPr>
      </p:pic>
      <p:cxnSp>
        <p:nvCxnSpPr>
          <p:cNvPr id="29" name="直接箭头连接符 28"/>
          <p:cNvCxnSpPr/>
          <p:nvPr/>
        </p:nvCxnSpPr>
        <p:spPr bwMode="auto">
          <a:xfrm>
            <a:off x="2176130" y="4196316"/>
            <a:ext cx="1507602" cy="653758"/>
          </a:xfrm>
          <a:prstGeom prst="straightConnector1">
            <a:avLst/>
          </a:prstGeom>
          <a:noFill/>
          <a:ln w="19050" cap="flat" cmpd="sng" algn="ctr">
            <a:solidFill>
              <a:srgbClr val="00B050"/>
            </a:solidFill>
            <a:prstDash val="solid"/>
            <a:round/>
            <a:headEnd type="none" w="med" len="med"/>
            <a:tailEnd type="arrow"/>
          </a:ln>
          <a:effectLst/>
        </p:spPr>
      </p:cxnSp>
      <p:cxnSp>
        <p:nvCxnSpPr>
          <p:cNvPr id="31" name="直接箭头连接符 30"/>
          <p:cNvCxnSpPr/>
          <p:nvPr/>
        </p:nvCxnSpPr>
        <p:spPr bwMode="auto">
          <a:xfrm flipV="1">
            <a:off x="7464152" y="3933056"/>
            <a:ext cx="432048" cy="741813"/>
          </a:xfrm>
          <a:prstGeom prst="straightConnector1">
            <a:avLst/>
          </a:prstGeom>
          <a:noFill/>
          <a:ln w="19050" cap="flat" cmpd="sng" algn="ctr">
            <a:solidFill>
              <a:srgbClr val="00B050"/>
            </a:solidFill>
            <a:prstDash val="solid"/>
            <a:round/>
            <a:headEnd type="none" w="med" len="med"/>
            <a:tailEnd type="arrow"/>
          </a:ln>
          <a:effectLst/>
        </p:spPr>
      </p:cxnSp>
      <p:sp>
        <p:nvSpPr>
          <p:cNvPr id="2" name="矩形 1"/>
          <p:cNvSpPr/>
          <p:nvPr/>
        </p:nvSpPr>
        <p:spPr>
          <a:xfrm>
            <a:off x="150926" y="4946972"/>
            <a:ext cx="3105337" cy="338554"/>
          </a:xfrm>
          <a:prstGeom prst="rect">
            <a:avLst/>
          </a:prstGeom>
        </p:spPr>
        <p:txBody>
          <a:bodyPr wrap="none">
            <a:spAutoFit/>
          </a:bodyPr>
          <a:lstStyle/>
          <a:p>
            <a:pPr>
              <a:lnSpc>
                <a:spcPct val="100000"/>
              </a:lnSpc>
              <a:spcBef>
                <a:spcPts val="0"/>
              </a:spcBef>
              <a:buNone/>
            </a:pPr>
            <a:r>
              <a:rPr lang="en-US" altLang="zh-CN" sz="1600" dirty="0" err="1">
                <a:solidFill>
                  <a:srgbClr val="00B0F0"/>
                </a:solidFill>
                <a:latin typeface="Courier New"/>
                <a:cs typeface="Courier New"/>
              </a:rPr>
              <a:t>int</a:t>
            </a:r>
            <a:r>
              <a:rPr lang="en-US" altLang="zh-CN" sz="1600" dirty="0">
                <a:solidFill>
                  <a:srgbClr val="00B0F0"/>
                </a:solidFill>
                <a:latin typeface="Courier New"/>
                <a:cs typeface="Courier New"/>
              </a:rPr>
              <a:t> *bufp1 = &amp;</a:t>
            </a:r>
            <a:r>
              <a:rPr lang="en-US" altLang="zh-CN" sz="1600" dirty="0" err="1">
                <a:solidFill>
                  <a:srgbClr val="00B0F0"/>
                </a:solidFill>
                <a:latin typeface="Courier New"/>
                <a:cs typeface="Courier New"/>
              </a:rPr>
              <a:t>buf</a:t>
            </a:r>
            <a:r>
              <a:rPr lang="en-US" altLang="zh-CN" sz="1600" dirty="0">
                <a:solidFill>
                  <a:srgbClr val="00B0F0"/>
                </a:solidFill>
                <a:latin typeface="Courier New"/>
                <a:cs typeface="Courier New"/>
              </a:rPr>
              <a:t>[1]; </a:t>
            </a:r>
            <a:r>
              <a:rPr lang="zh-CN" altLang="en-US" sz="1600" dirty="0">
                <a:solidFill>
                  <a:schemeClr val="accent1"/>
                </a:solidFill>
                <a:latin typeface="微软雅黑" panose="020B0503020204020204" pitchFamily="34" charset="-122"/>
                <a:ea typeface="微软雅黑" panose="020B0503020204020204" pitchFamily="34" charset="-122"/>
                <a:cs typeface="Courier New"/>
              </a:rPr>
              <a:t>？</a:t>
            </a:r>
            <a:endParaRPr lang="en-US" altLang="zh-CN" sz="1600" dirty="0">
              <a:solidFill>
                <a:srgbClr val="00B0F0"/>
              </a:solidFill>
              <a:latin typeface="微软雅黑" panose="020B0503020204020204" pitchFamily="34" charset="-122"/>
              <a:ea typeface="微软雅黑" panose="020B0503020204020204" pitchFamily="34" charset="-122"/>
              <a:cs typeface="Courier New"/>
            </a:endParaRPr>
          </a:p>
        </p:txBody>
      </p:sp>
      <p:sp>
        <p:nvSpPr>
          <p:cNvPr id="3" name="矩形 2"/>
          <p:cNvSpPr/>
          <p:nvPr/>
        </p:nvSpPr>
        <p:spPr>
          <a:xfrm>
            <a:off x="7844429" y="2577476"/>
            <a:ext cx="829073" cy="275460"/>
          </a:xfrm>
          <a:prstGeom prst="rect">
            <a:avLst/>
          </a:prstGeom>
        </p:spPr>
        <p:txBody>
          <a:bodyPr wrap="none">
            <a:spAutoFit/>
          </a:bodyPr>
          <a:lstStyle/>
          <a:p>
            <a:pPr>
              <a:buNone/>
            </a:pPr>
            <a:r>
              <a:rPr lang="en-US" altLang="zh-CN" sz="1400" dirty="0" err="1">
                <a:solidFill>
                  <a:srgbClr val="00B0F0"/>
                </a:solidFill>
                <a:latin typeface="Courier New"/>
                <a:cs typeface="Courier New"/>
              </a:rPr>
              <a:t>buf</a:t>
            </a:r>
            <a:r>
              <a:rPr lang="en-US" altLang="zh-CN" sz="1400" dirty="0">
                <a:solidFill>
                  <a:srgbClr val="00B0F0"/>
                </a:solidFill>
                <a:latin typeface="Courier New"/>
                <a:cs typeface="Courier New"/>
              </a:rPr>
              <a:t>[1]</a:t>
            </a:r>
            <a:endParaRPr lang="zh-CN" altLang="en-US" sz="1400" dirty="0"/>
          </a:p>
        </p:txBody>
      </p:sp>
      <p:sp>
        <p:nvSpPr>
          <p:cNvPr id="14" name="矩形 13"/>
          <p:cNvSpPr/>
          <p:nvPr/>
        </p:nvSpPr>
        <p:spPr>
          <a:xfrm>
            <a:off x="7824192" y="1825157"/>
            <a:ext cx="829073" cy="275460"/>
          </a:xfrm>
          <a:prstGeom prst="rect">
            <a:avLst/>
          </a:prstGeom>
        </p:spPr>
        <p:txBody>
          <a:bodyPr wrap="none">
            <a:spAutoFit/>
          </a:bodyPr>
          <a:lstStyle/>
          <a:p>
            <a:pPr>
              <a:buNone/>
            </a:pPr>
            <a:r>
              <a:rPr lang="en-US" altLang="zh-CN" sz="1400" dirty="0" err="1">
                <a:solidFill>
                  <a:srgbClr val="00B0F0"/>
                </a:solidFill>
                <a:latin typeface="Courier New"/>
                <a:cs typeface="Courier New"/>
              </a:rPr>
              <a:t>buf</a:t>
            </a:r>
            <a:r>
              <a:rPr lang="en-US" altLang="zh-CN" sz="1400" dirty="0">
                <a:solidFill>
                  <a:srgbClr val="00B0F0"/>
                </a:solidFill>
                <a:latin typeface="Courier New"/>
                <a:cs typeface="Courier New"/>
              </a:rPr>
              <a:t>[0]</a:t>
            </a:r>
            <a:endParaRPr lang="zh-CN" altLang="en-US" sz="1400" dirty="0"/>
          </a:p>
        </p:txBody>
      </p:sp>
      <p:sp>
        <p:nvSpPr>
          <p:cNvPr id="15" name="矩形 14"/>
          <p:cNvSpPr/>
          <p:nvPr/>
        </p:nvSpPr>
        <p:spPr>
          <a:xfrm>
            <a:off x="1847528" y="3175153"/>
            <a:ext cx="2776722" cy="338554"/>
          </a:xfrm>
          <a:prstGeom prst="rect">
            <a:avLst/>
          </a:prstGeom>
        </p:spPr>
        <p:txBody>
          <a:bodyPr wrap="none">
            <a:spAutoFit/>
          </a:bodyPr>
          <a:lstStyle/>
          <a:p>
            <a:pPr>
              <a:lnSpc>
                <a:spcPct val="100000"/>
              </a:lnSpc>
              <a:spcBef>
                <a:spcPts val="0"/>
              </a:spcBef>
              <a:buNone/>
            </a:pPr>
            <a:r>
              <a:rPr lang="en-US" altLang="zh-CN" sz="1600" dirty="0" err="1">
                <a:solidFill>
                  <a:srgbClr val="00B0F0"/>
                </a:solidFill>
                <a:latin typeface="Courier New"/>
                <a:cs typeface="Courier New"/>
              </a:rPr>
              <a:t>int</a:t>
            </a:r>
            <a:r>
              <a:rPr lang="en-US" altLang="zh-CN" sz="1600" dirty="0">
                <a:solidFill>
                  <a:srgbClr val="00B0F0"/>
                </a:solidFill>
                <a:latin typeface="Courier New"/>
                <a:cs typeface="Courier New"/>
              </a:rPr>
              <a:t> *</a:t>
            </a:r>
            <a:r>
              <a:rPr lang="en-US" altLang="zh-CN" sz="1600" dirty="0" smtClean="0">
                <a:solidFill>
                  <a:srgbClr val="00B0F0"/>
                </a:solidFill>
                <a:latin typeface="Courier New"/>
                <a:cs typeface="Courier New"/>
              </a:rPr>
              <a:t>bufp0 </a:t>
            </a:r>
            <a:r>
              <a:rPr lang="en-US" altLang="zh-CN" sz="1600" dirty="0">
                <a:solidFill>
                  <a:srgbClr val="00B0F0"/>
                </a:solidFill>
                <a:latin typeface="Courier New"/>
                <a:cs typeface="Courier New"/>
              </a:rPr>
              <a:t>= &amp;</a:t>
            </a:r>
            <a:r>
              <a:rPr lang="en-US" altLang="zh-CN" sz="1600" dirty="0" err="1" smtClean="0">
                <a:solidFill>
                  <a:srgbClr val="00B0F0"/>
                </a:solidFill>
                <a:latin typeface="Courier New"/>
                <a:cs typeface="Courier New"/>
              </a:rPr>
              <a:t>buf</a:t>
            </a:r>
            <a:r>
              <a:rPr lang="en-US" altLang="zh-CN" sz="1600" dirty="0" smtClean="0">
                <a:solidFill>
                  <a:srgbClr val="00B0F0"/>
                </a:solidFill>
                <a:latin typeface="Courier New"/>
                <a:cs typeface="Courier New"/>
              </a:rPr>
              <a:t>[0];</a:t>
            </a:r>
            <a:endParaRPr lang="en-US" altLang="zh-CN" sz="1600" dirty="0">
              <a:solidFill>
                <a:srgbClr val="00B0F0"/>
              </a:solidFill>
              <a:latin typeface="微软雅黑" panose="020B0503020204020204" pitchFamily="34" charset="-122"/>
              <a:ea typeface="微软雅黑" panose="020B0503020204020204" pitchFamily="34" charset="-122"/>
              <a:cs typeface="Courier New"/>
            </a:endParaRPr>
          </a:p>
        </p:txBody>
      </p:sp>
    </p:spTree>
    <p:extLst>
      <p:ext uri="{BB962C8B-B14F-4D97-AF65-F5344CB8AC3E}">
        <p14:creationId xmlns:p14="http://schemas.microsoft.com/office/powerpoint/2010/main" val="6365550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6494869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可执行目标文件</a:t>
            </a:r>
            <a:endParaRPr lang="zh-CN" altLang="en-US" sz="2400" i="0" dirty="0">
              <a:latin typeface="+mn-lt"/>
            </a:endParaRPr>
          </a:p>
        </p:txBody>
      </p:sp>
      <p:sp>
        <p:nvSpPr>
          <p:cNvPr id="6" name="Rectangle 3"/>
          <p:cNvSpPr txBox="1">
            <a:spLocks noChangeArrowheads="1"/>
          </p:cNvSpPr>
          <p:nvPr/>
        </p:nvSpPr>
        <p:spPr bwMode="auto">
          <a:xfrm>
            <a:off x="360040" y="1080000"/>
            <a:ext cx="11496600" cy="544534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dirty="0"/>
              <a:t> </a:t>
            </a:r>
            <a:r>
              <a:rPr lang="zh-CN" altLang="en-US" sz="2400" dirty="0"/>
              <a:t>典型的</a:t>
            </a:r>
            <a:r>
              <a:rPr lang="en-US" altLang="zh-CN" sz="2400" dirty="0"/>
              <a:t>ELF</a:t>
            </a:r>
            <a:r>
              <a:rPr lang="zh-CN" altLang="en-US" sz="2400" dirty="0"/>
              <a:t>可执行目标文件</a:t>
            </a:r>
            <a:endParaRPr lang="zh-CN" altLang="en-US" sz="2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844824"/>
            <a:ext cx="6768752" cy="422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07568" y="4044814"/>
            <a:ext cx="1440160" cy="327782"/>
          </a:xfrm>
          <a:prstGeom prst="rect">
            <a:avLst/>
          </a:prstGeom>
          <a:noFill/>
        </p:spPr>
        <p:txBody>
          <a:bodyPr wrap="square" rtlCol="0">
            <a:spAutoFit/>
          </a:bodyPr>
          <a:lstStyle/>
          <a:p>
            <a:pPr>
              <a:buNone/>
            </a:pPr>
            <a:r>
              <a:rPr lang="zh-CN" altLang="en-US" dirty="0">
                <a:solidFill>
                  <a:srgbClr val="FF0000"/>
                </a:solidFill>
              </a:rPr>
              <a:t>没有 </a:t>
            </a:r>
            <a:r>
              <a:rPr lang="en-US" altLang="zh-CN" dirty="0">
                <a:solidFill>
                  <a:srgbClr val="FF0000"/>
                </a:solidFill>
              </a:rPr>
              <a:t>.</a:t>
            </a:r>
            <a:r>
              <a:rPr lang="en-US" altLang="zh-CN" dirty="0" err="1">
                <a:solidFill>
                  <a:srgbClr val="FF0000"/>
                </a:solidFill>
              </a:rPr>
              <a:t>rel</a:t>
            </a:r>
            <a:r>
              <a:rPr lang="en-US" altLang="zh-CN" dirty="0">
                <a:solidFill>
                  <a:srgbClr val="FF0000"/>
                </a:solidFill>
              </a:rPr>
              <a:t> </a:t>
            </a:r>
            <a:r>
              <a:rPr lang="zh-CN" altLang="en-US" dirty="0">
                <a:solidFill>
                  <a:srgbClr val="FF0000"/>
                </a:solidFill>
              </a:rPr>
              <a:t>节</a:t>
            </a:r>
          </a:p>
        </p:txBody>
      </p:sp>
      <p:sp>
        <p:nvSpPr>
          <p:cNvPr id="10" name="圆角矩形标注 9"/>
          <p:cNvSpPr/>
          <p:nvPr/>
        </p:nvSpPr>
        <p:spPr bwMode="auto">
          <a:xfrm>
            <a:off x="7890457" y="1389196"/>
            <a:ext cx="2309999" cy="743660"/>
          </a:xfrm>
          <a:prstGeom prst="wedgeRoundRectCallout">
            <a:avLst>
              <a:gd name="adj1" fmla="val -85549"/>
              <a:gd name="adj2" fmla="val 171774"/>
              <a:gd name="adj3" fmla="val 16667"/>
            </a:avLst>
          </a:prstGeom>
          <a:noFill/>
          <a:ln w="19050" cap="flat" cmpd="sng" algn="ctr">
            <a:solidFill>
              <a:srgbClr val="0070C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zh-CN" altLang="en-US" dirty="0">
                <a:solidFill>
                  <a:srgbClr val="C00000"/>
                </a:solidFill>
              </a:rPr>
              <a:t>包含程序的入口点</a:t>
            </a:r>
            <a:endParaRPr lang="en-US" altLang="zh-CN" dirty="0">
              <a:solidFill>
                <a:srgbClr val="C00000"/>
              </a:solidFill>
            </a:endParaRPr>
          </a:p>
          <a:p>
            <a:pPr algn="ctr">
              <a:lnSpc>
                <a:spcPct val="100000"/>
              </a:lnSpc>
              <a:spcBef>
                <a:spcPct val="0"/>
              </a:spcBef>
              <a:buClrTx/>
              <a:buSzTx/>
              <a:buNone/>
            </a:pPr>
            <a:r>
              <a:rPr lang="en-US" altLang="zh-CN" dirty="0">
                <a:solidFill>
                  <a:srgbClr val="C00000"/>
                </a:solidFill>
              </a:rPr>
              <a:t>__start</a:t>
            </a:r>
            <a:endParaRPr kumimoji="0" lang="zh-CN" altLang="en-US" i="0" u="none" strike="noStrike" cap="none" normalizeH="0" baseline="0" dirty="0">
              <a:ln>
                <a:noFill/>
              </a:ln>
              <a:solidFill>
                <a:srgbClr val="C00000"/>
              </a:solidFill>
              <a:effectLst/>
            </a:endParaRPr>
          </a:p>
        </p:txBody>
      </p:sp>
    </p:spTree>
    <p:extLst>
      <p:ext uri="{BB962C8B-B14F-4D97-AF65-F5344CB8AC3E}">
        <p14:creationId xmlns:p14="http://schemas.microsoft.com/office/powerpoint/2010/main" val="32158306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MIPS</a:t>
            </a:r>
            <a:r>
              <a:rPr lang="zh-CN" altLang="en-US" sz="2400" dirty="0">
                <a:latin typeface="+mn-lt"/>
              </a:rPr>
              <a:t>可执行目标文件示例</a:t>
            </a:r>
            <a:endParaRPr lang="zh-CN" altLang="en-US" sz="2400" i="0" dirty="0">
              <a:latin typeface="+mn-lt"/>
            </a:endParaRPr>
          </a:p>
        </p:txBody>
      </p:sp>
      <p:pic>
        <p:nvPicPr>
          <p:cNvPr id="3" name="图片 2"/>
          <p:cNvPicPr>
            <a:picLocks noChangeAspect="1"/>
          </p:cNvPicPr>
          <p:nvPr/>
        </p:nvPicPr>
        <p:blipFill>
          <a:blip r:embed="rId3"/>
          <a:stretch>
            <a:fillRect/>
          </a:stretch>
        </p:blipFill>
        <p:spPr>
          <a:xfrm>
            <a:off x="2495600" y="753068"/>
            <a:ext cx="7038975" cy="6076950"/>
          </a:xfrm>
          <a:prstGeom prst="rect">
            <a:avLst/>
          </a:prstGeom>
        </p:spPr>
      </p:pic>
      <p:cxnSp>
        <p:nvCxnSpPr>
          <p:cNvPr id="4" name="直接连接符 3"/>
          <p:cNvCxnSpPr/>
          <p:nvPr/>
        </p:nvCxnSpPr>
        <p:spPr bwMode="auto">
          <a:xfrm>
            <a:off x="2279576" y="4221088"/>
            <a:ext cx="9505056" cy="0"/>
          </a:xfrm>
          <a:prstGeom prst="line">
            <a:avLst/>
          </a:prstGeom>
          <a:noFill/>
          <a:ln w="12700" cap="flat" cmpd="sng" algn="ctr">
            <a:solidFill>
              <a:schemeClr val="accent1"/>
            </a:solidFill>
            <a:prstDash val="solid"/>
            <a:round/>
            <a:headEnd type="none" w="med" len="med"/>
            <a:tailEnd type="none" w="med" len="med"/>
          </a:ln>
          <a:effectLst/>
        </p:spPr>
      </p:cxnSp>
      <p:cxnSp>
        <p:nvCxnSpPr>
          <p:cNvPr id="6" name="直接连接符 5"/>
          <p:cNvCxnSpPr/>
          <p:nvPr/>
        </p:nvCxnSpPr>
        <p:spPr bwMode="auto">
          <a:xfrm>
            <a:off x="2279576" y="5589240"/>
            <a:ext cx="9505056" cy="0"/>
          </a:xfrm>
          <a:prstGeom prst="line">
            <a:avLst/>
          </a:prstGeom>
          <a:noFill/>
          <a:ln w="12700" cap="flat" cmpd="sng" algn="ctr">
            <a:solidFill>
              <a:schemeClr val="accent1"/>
            </a:solidFill>
            <a:prstDash val="solid"/>
            <a:round/>
            <a:headEnd type="none" w="med" len="med"/>
            <a:tailEnd type="none" w="med" len="med"/>
          </a:ln>
          <a:effectLst/>
        </p:spPr>
      </p:cxnSp>
      <p:sp>
        <p:nvSpPr>
          <p:cNvPr id="5" name="矩形 4"/>
          <p:cNvSpPr/>
          <p:nvPr/>
        </p:nvSpPr>
        <p:spPr>
          <a:xfrm>
            <a:off x="9768408" y="2420888"/>
            <a:ext cx="1811714" cy="327782"/>
          </a:xfrm>
          <a:prstGeom prst="rect">
            <a:avLst/>
          </a:prstGeom>
        </p:spPr>
        <p:txBody>
          <a:bodyPr wrap="none">
            <a:spAutoFit/>
          </a:bodyPr>
          <a:lstStyle/>
          <a:p>
            <a:pPr>
              <a:buNone/>
            </a:pPr>
            <a:r>
              <a:rPr lang="zh-CN" altLang="en-US" dirty="0"/>
              <a:t>装入内存代码段</a:t>
            </a:r>
          </a:p>
        </p:txBody>
      </p:sp>
      <p:sp>
        <p:nvSpPr>
          <p:cNvPr id="8" name="矩形 7"/>
          <p:cNvSpPr/>
          <p:nvPr/>
        </p:nvSpPr>
        <p:spPr>
          <a:xfrm>
            <a:off x="9768408" y="4677586"/>
            <a:ext cx="1811714" cy="327782"/>
          </a:xfrm>
          <a:prstGeom prst="rect">
            <a:avLst/>
          </a:prstGeom>
        </p:spPr>
        <p:txBody>
          <a:bodyPr wrap="none">
            <a:spAutoFit/>
          </a:bodyPr>
          <a:lstStyle/>
          <a:p>
            <a:pPr>
              <a:buNone/>
            </a:pPr>
            <a:r>
              <a:rPr lang="zh-CN" altLang="en-US" dirty="0"/>
              <a:t>装入内存数据段</a:t>
            </a:r>
          </a:p>
        </p:txBody>
      </p:sp>
      <p:cxnSp>
        <p:nvCxnSpPr>
          <p:cNvPr id="9" name="直接连接符 8"/>
          <p:cNvCxnSpPr/>
          <p:nvPr/>
        </p:nvCxnSpPr>
        <p:spPr bwMode="auto">
          <a:xfrm>
            <a:off x="2279576" y="4725144"/>
            <a:ext cx="7488832" cy="0"/>
          </a:xfrm>
          <a:prstGeom prst="line">
            <a:avLst/>
          </a:prstGeom>
          <a:noFill/>
          <a:ln w="12700" cap="flat" cmpd="sng" algn="ctr">
            <a:solidFill>
              <a:srgbClr val="00B0F0"/>
            </a:solidFill>
            <a:prstDash val="solid"/>
            <a:round/>
            <a:headEnd type="none" w="med" len="med"/>
            <a:tailEnd type="none" w="med" len="med"/>
          </a:ln>
          <a:effectLst/>
        </p:spPr>
      </p:cxnSp>
      <p:sp>
        <p:nvSpPr>
          <p:cNvPr id="11" name="矩形 10"/>
          <p:cNvSpPr/>
          <p:nvPr/>
        </p:nvSpPr>
        <p:spPr>
          <a:xfrm>
            <a:off x="1233716" y="5064018"/>
            <a:ext cx="1261884" cy="301621"/>
          </a:xfrm>
          <a:prstGeom prst="rect">
            <a:avLst/>
          </a:prstGeom>
        </p:spPr>
        <p:txBody>
          <a:bodyPr wrap="none">
            <a:spAutoFit/>
          </a:bodyPr>
          <a:lstStyle/>
          <a:p>
            <a:pPr>
              <a:buNone/>
            </a:pPr>
            <a:r>
              <a:rPr lang="zh-CN" altLang="en-US" sz="1600" dirty="0">
                <a:solidFill>
                  <a:srgbClr val="00B0F0"/>
                </a:solidFill>
              </a:rPr>
              <a:t>通过</a:t>
            </a:r>
            <a:r>
              <a:rPr lang="en-US" altLang="zh-CN" sz="1600" dirty="0" err="1">
                <a:solidFill>
                  <a:srgbClr val="00B0F0"/>
                </a:solidFill>
              </a:rPr>
              <a:t>gp</a:t>
            </a:r>
            <a:r>
              <a:rPr lang="zh-CN" altLang="en-US" sz="1600" dirty="0">
                <a:solidFill>
                  <a:srgbClr val="00B0F0"/>
                </a:solidFill>
              </a:rPr>
              <a:t>访问</a:t>
            </a:r>
          </a:p>
        </p:txBody>
      </p:sp>
    </p:spTree>
    <p:extLst>
      <p:ext uri="{BB962C8B-B14F-4D97-AF65-F5344CB8AC3E}">
        <p14:creationId xmlns:p14="http://schemas.microsoft.com/office/powerpoint/2010/main" val="2912237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MIPS </a:t>
            </a:r>
            <a:r>
              <a:rPr lang="zh-CN" altLang="en-US" sz="2400" dirty="0">
                <a:latin typeface="+mn-lt"/>
              </a:rPr>
              <a:t>的节</a:t>
            </a:r>
            <a:endParaRPr lang="zh-CN" altLang="en-US" sz="2400" i="0" dirty="0">
              <a:latin typeface="+mn-lt"/>
            </a:endParaRPr>
          </a:p>
        </p:txBody>
      </p:sp>
      <p:sp>
        <p:nvSpPr>
          <p:cNvPr id="5" name="Rectangle 2"/>
          <p:cNvSpPr txBox="1">
            <a:spLocks noChangeArrowheads="1"/>
          </p:cNvSpPr>
          <p:nvPr/>
        </p:nvSpPr>
        <p:spPr>
          <a:xfrm>
            <a:off x="313268" y="980728"/>
            <a:ext cx="11111324"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213122" lvl="1" indent="-213122">
              <a:lnSpc>
                <a:spcPct val="100000"/>
              </a:lnSpc>
              <a:spcBef>
                <a:spcPts val="1250"/>
              </a:spcBef>
              <a:buClr>
                <a:srgbClr val="FF0000"/>
              </a:buClr>
              <a:buFont typeface="Wingdings" pitchFamily="2" charset="2"/>
              <a:buChar char="v"/>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 .</a:t>
            </a:r>
            <a:r>
              <a:rPr lang="en-US" altLang="zh-CN" sz="2000" dirty="0" err="1"/>
              <a:t>sdata</a:t>
            </a:r>
            <a:r>
              <a:rPr lang="en-US" altLang="zh-CN" sz="2000" dirty="0"/>
              <a:t> </a:t>
            </a:r>
            <a:r>
              <a:rPr lang="zh-CN" altLang="en-US" sz="2000" dirty="0"/>
              <a:t>和 </a:t>
            </a:r>
            <a:r>
              <a:rPr lang="en-US" altLang="zh-CN" sz="2000" dirty="0"/>
              <a:t>.</a:t>
            </a:r>
            <a:r>
              <a:rPr lang="en-US" altLang="zh-CN" sz="2000" dirty="0" err="1"/>
              <a:t>sbss</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 </a:t>
            </a:r>
            <a:r>
              <a:rPr lang="en-US" altLang="zh-CN" dirty="0"/>
              <a:t>small data,  small </a:t>
            </a:r>
            <a:r>
              <a:rPr lang="en-US" altLang="zh-CN" dirty="0" err="1"/>
              <a:t>bss</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 为了简化数据访问操作，</a:t>
            </a:r>
            <a:r>
              <a:rPr lang="en-US" altLang="zh-CN" dirty="0"/>
              <a:t>MIPS</a:t>
            </a:r>
            <a:r>
              <a:rPr lang="zh-CN" altLang="en-US" dirty="0"/>
              <a:t>平台保留了一个专用的寄存器，并且把常用数据分配到了一个大小为</a:t>
            </a:r>
            <a:r>
              <a:rPr lang="en-US" altLang="zh-CN" dirty="0"/>
              <a:t>64KB</a:t>
            </a:r>
            <a:r>
              <a:rPr lang="zh-CN" altLang="en-US" dirty="0"/>
              <a:t>的内存数据空间里（</a:t>
            </a:r>
            <a:r>
              <a:rPr lang="en-US" altLang="zh-CN" dirty="0"/>
              <a:t>16</a:t>
            </a:r>
            <a:r>
              <a:rPr lang="zh-CN" altLang="en-US" dirty="0"/>
              <a:t>位宽）。这个专用的寄存器就是“全局指针”</a:t>
            </a:r>
            <a:r>
              <a:rPr lang="en-US" altLang="zh-CN" dirty="0"/>
              <a:t> gp </a:t>
            </a:r>
            <a:r>
              <a:rPr lang="zh-CN" altLang="en-US" dirty="0"/>
              <a:t>寄存器。它的值是一个指针，指向</a:t>
            </a:r>
            <a:r>
              <a:rPr lang="en-US" altLang="zh-CN" dirty="0"/>
              <a:t>64KB</a:t>
            </a:r>
            <a:r>
              <a:rPr lang="zh-CN" altLang="en-US" dirty="0"/>
              <a:t>（静态）数据空间的正中间</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 这</a:t>
            </a:r>
            <a:r>
              <a:rPr lang="en-US" altLang="zh-CN" dirty="0"/>
              <a:t>64KB</a:t>
            </a:r>
            <a:r>
              <a:rPr lang="zh-CN" altLang="en-US" dirty="0"/>
              <a:t>空间通常用于存储全局变量（如：</a:t>
            </a:r>
            <a:r>
              <a:rPr lang="en-US" altLang="zh-CN" dirty="0"/>
              <a:t>bufp1</a:t>
            </a:r>
            <a:r>
              <a:rPr lang="zh-CN" altLang="en-US" dirty="0"/>
              <a:t>）以及 </a:t>
            </a:r>
            <a:r>
              <a:rPr lang="en-US" altLang="zh-CN" dirty="0"/>
              <a:t>printf() / swap() </a:t>
            </a:r>
            <a:r>
              <a:rPr lang="zh-CN" altLang="en-US" dirty="0"/>
              <a:t>这类外部函数地址</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 在</a:t>
            </a:r>
            <a:r>
              <a:rPr lang="en-US" altLang="zh-CN" dirty="0"/>
              <a:t>ELF</a:t>
            </a:r>
            <a:r>
              <a:rPr lang="zh-CN" altLang="en-US" dirty="0"/>
              <a:t>格式的文件中，</a:t>
            </a:r>
            <a:r>
              <a:rPr lang="en-US" altLang="zh-CN" dirty="0"/>
              <a:t> .</a:t>
            </a:r>
            <a:r>
              <a:rPr lang="en-US" altLang="zh-CN" dirty="0" err="1"/>
              <a:t>sdata</a:t>
            </a:r>
            <a:r>
              <a:rPr lang="en-US" altLang="zh-CN" dirty="0"/>
              <a:t> </a:t>
            </a:r>
            <a:r>
              <a:rPr lang="zh-CN" altLang="en-US" dirty="0"/>
              <a:t>和 </a:t>
            </a:r>
            <a:r>
              <a:rPr lang="en-US" altLang="zh-CN" dirty="0"/>
              <a:t>.</a:t>
            </a:r>
            <a:r>
              <a:rPr lang="en-US" altLang="zh-CN" dirty="0" err="1"/>
              <a:t>sbss</a:t>
            </a:r>
            <a:r>
              <a:rPr lang="en-US" altLang="zh-CN" dirty="0"/>
              <a:t> </a:t>
            </a:r>
            <a:r>
              <a:rPr lang="zh-CN" altLang="en-US" dirty="0"/>
              <a:t>就在这</a:t>
            </a:r>
            <a:r>
              <a:rPr lang="en-US" altLang="zh-CN" dirty="0"/>
              <a:t>64KB</a:t>
            </a:r>
            <a:r>
              <a:rPr lang="zh-CN" altLang="en-US" dirty="0"/>
              <a:t>之中</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 除了</a:t>
            </a:r>
            <a:r>
              <a:rPr lang="en-US" altLang="zh-CN" dirty="0"/>
              <a:t> .</a:t>
            </a:r>
            <a:r>
              <a:rPr lang="en-US" altLang="zh-CN" dirty="0" err="1"/>
              <a:t>sdata</a:t>
            </a:r>
            <a:r>
              <a:rPr lang="en-US" altLang="zh-CN" dirty="0"/>
              <a:t> </a:t>
            </a:r>
            <a:r>
              <a:rPr lang="zh-CN" altLang="en-US" dirty="0"/>
              <a:t>和 </a:t>
            </a:r>
            <a:r>
              <a:rPr lang="en-US" altLang="zh-CN" dirty="0"/>
              <a:t>.</a:t>
            </a:r>
            <a:r>
              <a:rPr lang="en-US" altLang="zh-CN" dirty="0" err="1"/>
              <a:t>sbss</a:t>
            </a:r>
            <a:r>
              <a:rPr lang="zh-CN" altLang="en-US" dirty="0"/>
              <a:t>，这</a:t>
            </a:r>
            <a:r>
              <a:rPr lang="en-US" altLang="zh-CN" dirty="0"/>
              <a:t>64KB</a:t>
            </a:r>
            <a:r>
              <a:rPr lang="zh-CN" altLang="en-US" dirty="0"/>
              <a:t>之中还包括其它节</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dirty="0"/>
              <a:t> </a:t>
            </a:r>
            <a:r>
              <a:rPr lang="zh-CN" altLang="en-US" dirty="0"/>
              <a:t>示例中，</a:t>
            </a:r>
            <a:r>
              <a:rPr lang="en-US" altLang="zh-CN" dirty="0" err="1"/>
              <a:t>gp</a:t>
            </a:r>
            <a:r>
              <a:rPr lang="zh-CN" altLang="en-US" dirty="0"/>
              <a:t>为 </a:t>
            </a:r>
            <a:r>
              <a:rPr lang="en-US" altLang="zh-CN" dirty="0"/>
              <a:t>0x00419030</a:t>
            </a:r>
            <a:r>
              <a:rPr lang="zh-CN" altLang="en-US" dirty="0"/>
              <a:t>，可访问的</a:t>
            </a:r>
            <a:r>
              <a:rPr lang="en-US" altLang="zh-CN" dirty="0"/>
              <a:t>64KB</a:t>
            </a:r>
            <a:r>
              <a:rPr lang="zh-CN" altLang="en-US" dirty="0"/>
              <a:t>空间为：</a:t>
            </a:r>
            <a:r>
              <a:rPr lang="en-US" altLang="zh-CN" dirty="0"/>
              <a:t> 0x00411030 ~ 0x00421030</a:t>
            </a:r>
          </a:p>
          <a:p>
            <a:pPr marL="355998" lvl="1" indent="0">
              <a:spcBef>
                <a:spcPts val="125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a:t>（</a:t>
            </a:r>
            <a:r>
              <a:rPr lang="en-US" altLang="zh-CN" dirty="0"/>
              <a:t> 0x00419030 ± 32768</a:t>
            </a:r>
            <a:r>
              <a:rPr lang="zh-CN" altLang="en-US" dirty="0"/>
              <a:t>）</a:t>
            </a:r>
            <a:endParaRPr lang="en-US" altLang="zh-CN"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dirty="0"/>
              <a:t> x86 </a:t>
            </a:r>
            <a:r>
              <a:rPr lang="zh-CN" altLang="en-US" dirty="0"/>
              <a:t>平台没有这两个节（为什么？）</a:t>
            </a:r>
            <a:endParaRPr lang="en-US" altLang="zh-CN" dirty="0"/>
          </a:p>
        </p:txBody>
      </p:sp>
    </p:spTree>
    <p:extLst>
      <p:ext uri="{BB962C8B-B14F-4D97-AF65-F5344CB8AC3E}">
        <p14:creationId xmlns:p14="http://schemas.microsoft.com/office/powerpoint/2010/main" val="614139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可重定位</a:t>
            </a:r>
            <a:r>
              <a:rPr lang="zh-CN" altLang="en-US" sz="2400" dirty="0">
                <a:latin typeface="+mn-lt"/>
              </a:rPr>
              <a:t>目标文件 </a:t>
            </a:r>
            <a:r>
              <a:rPr lang="en-US" altLang="zh-CN" sz="2400" dirty="0" err="1">
                <a:latin typeface="+mn-lt"/>
              </a:rPr>
              <a:t>main.o</a:t>
            </a:r>
            <a:endParaRPr lang="zh-CN" altLang="en-US" sz="2400" i="0" dirty="0">
              <a:latin typeface="+mn-lt"/>
            </a:endParaRPr>
          </a:p>
        </p:txBody>
      </p:sp>
      <p:grpSp>
        <p:nvGrpSpPr>
          <p:cNvPr id="6" name="组合 5"/>
          <p:cNvGrpSpPr/>
          <p:nvPr/>
        </p:nvGrpSpPr>
        <p:grpSpPr>
          <a:xfrm>
            <a:off x="6816080" y="836712"/>
            <a:ext cx="3672408" cy="5940188"/>
            <a:chOff x="4223792" y="746808"/>
            <a:chExt cx="3672408" cy="5940188"/>
          </a:xfrm>
        </p:grpSpPr>
        <p:pic>
          <p:nvPicPr>
            <p:cNvPr id="3" name="图片 2"/>
            <p:cNvPicPr>
              <a:picLocks noChangeAspect="1"/>
            </p:cNvPicPr>
            <p:nvPr/>
          </p:nvPicPr>
          <p:blipFill>
            <a:blip r:embed="rId3"/>
            <a:stretch>
              <a:fillRect/>
            </a:stretch>
          </p:blipFill>
          <p:spPr>
            <a:xfrm>
              <a:off x="4223792" y="746808"/>
              <a:ext cx="3672408" cy="5940188"/>
            </a:xfrm>
            <a:prstGeom prst="rect">
              <a:avLst/>
            </a:prstGeom>
          </p:spPr>
        </p:pic>
        <p:cxnSp>
          <p:nvCxnSpPr>
            <p:cNvPr id="4" name="直接连接符 3"/>
            <p:cNvCxnSpPr/>
            <p:nvPr/>
          </p:nvCxnSpPr>
          <p:spPr bwMode="auto">
            <a:xfrm>
              <a:off x="4367807" y="2420888"/>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4367807" y="2708920"/>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9" name="直接连接符 8"/>
            <p:cNvCxnSpPr/>
            <p:nvPr/>
          </p:nvCxnSpPr>
          <p:spPr bwMode="auto">
            <a:xfrm>
              <a:off x="4367807" y="3284984"/>
              <a:ext cx="1440160" cy="0"/>
            </a:xfrm>
            <a:prstGeom prst="line">
              <a:avLst/>
            </a:prstGeom>
            <a:noFill/>
            <a:ln w="12700" cap="flat" cmpd="sng" algn="ctr">
              <a:solidFill>
                <a:schemeClr val="accent1"/>
              </a:solidFill>
              <a:prstDash val="solid"/>
              <a:round/>
              <a:headEnd type="none" w="med" len="med"/>
              <a:tailEnd type="none" w="med" len="med"/>
            </a:ln>
            <a:effectLst/>
          </p:spPr>
        </p:cxnSp>
        <p:cxnSp>
          <p:nvCxnSpPr>
            <p:cNvPr id="10" name="直接连接符 9"/>
            <p:cNvCxnSpPr/>
            <p:nvPr/>
          </p:nvCxnSpPr>
          <p:spPr bwMode="auto">
            <a:xfrm>
              <a:off x="4367807" y="3861048"/>
              <a:ext cx="1440160" cy="0"/>
            </a:xfrm>
            <a:prstGeom prst="line">
              <a:avLst/>
            </a:prstGeom>
            <a:noFill/>
            <a:ln w="12700" cap="flat" cmpd="sng" algn="ctr">
              <a:solidFill>
                <a:schemeClr val="accent1"/>
              </a:solidFill>
              <a:prstDash val="solid"/>
              <a:round/>
              <a:headEnd type="none" w="med" len="med"/>
              <a:tailEnd type="none" w="med" len="med"/>
            </a:ln>
            <a:effectLst/>
          </p:spPr>
        </p:cxnSp>
      </p:grpSp>
      <p:sp>
        <p:nvSpPr>
          <p:cNvPr id="2" name="矩形 1"/>
          <p:cNvSpPr/>
          <p:nvPr/>
        </p:nvSpPr>
        <p:spPr>
          <a:xfrm>
            <a:off x="551384" y="912092"/>
            <a:ext cx="2385589" cy="327782"/>
          </a:xfrm>
          <a:prstGeom prst="rect">
            <a:avLst/>
          </a:prstGeom>
        </p:spPr>
        <p:txBody>
          <a:bodyPr wrap="none">
            <a:spAutoFit/>
          </a:bodyPr>
          <a:lstStyle/>
          <a:p>
            <a:pPr>
              <a:buNone/>
            </a:pPr>
            <a:r>
              <a:rPr lang="zh-CN" altLang="en-US" dirty="0">
                <a:solidFill>
                  <a:srgbClr val="C00000"/>
                </a:solidFill>
              </a:rPr>
              <a:t>反汇编工具 </a:t>
            </a:r>
            <a:r>
              <a:rPr lang="en-US" altLang="zh-CN" dirty="0" err="1">
                <a:solidFill>
                  <a:srgbClr val="C00000"/>
                </a:solidFill>
              </a:rPr>
              <a:t>objdump</a:t>
            </a:r>
            <a:endParaRPr lang="zh-CN" altLang="en-US" dirty="0">
              <a:solidFill>
                <a:srgbClr val="C00000"/>
              </a:solidFill>
            </a:endParaRPr>
          </a:p>
        </p:txBody>
      </p:sp>
      <p:pic>
        <p:nvPicPr>
          <p:cNvPr id="11" name="图片 10"/>
          <p:cNvPicPr>
            <a:picLocks noChangeAspect="1"/>
          </p:cNvPicPr>
          <p:nvPr/>
        </p:nvPicPr>
        <p:blipFill>
          <a:blip r:embed="rId4"/>
          <a:stretch>
            <a:fillRect/>
          </a:stretch>
        </p:blipFill>
        <p:spPr>
          <a:xfrm>
            <a:off x="695400" y="1708257"/>
            <a:ext cx="5184576" cy="1072671"/>
          </a:xfrm>
          <a:prstGeom prst="rect">
            <a:avLst/>
          </a:prstGeom>
          <a:ln w="12700">
            <a:solidFill>
              <a:schemeClr val="accent2"/>
            </a:solidFill>
          </a:ln>
        </p:spPr>
      </p:pic>
      <p:sp>
        <p:nvSpPr>
          <p:cNvPr id="12" name="Rectangle 3"/>
          <p:cNvSpPr>
            <a:spLocks noChangeArrowheads="1"/>
          </p:cNvSpPr>
          <p:nvPr/>
        </p:nvSpPr>
        <p:spPr bwMode="auto">
          <a:xfrm>
            <a:off x="1961043" y="3374888"/>
            <a:ext cx="2653290" cy="2773067"/>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buNone/>
            </a:pPr>
            <a:r>
              <a:rPr lang="en-US" sz="1600" dirty="0">
                <a:latin typeface="Courier New"/>
                <a:cs typeface="Courier New"/>
              </a:rPr>
              <a:t>void swap();</a:t>
            </a:r>
          </a:p>
          <a:p>
            <a:pPr>
              <a:buNone/>
            </a:pPr>
            <a:endParaRPr lang="en-US" sz="1600" dirty="0">
              <a:latin typeface="Courier New"/>
              <a:cs typeface="Courier New"/>
            </a:endParaRPr>
          </a:p>
          <a:p>
            <a:pPr>
              <a:buNone/>
            </a:pPr>
            <a:r>
              <a:rPr lang="en-US" sz="1600" dirty="0" err="1">
                <a:latin typeface="Courier New"/>
                <a:cs typeface="Courier New"/>
              </a:rPr>
              <a:t>int</a:t>
            </a:r>
            <a:r>
              <a:rPr lang="en-US" sz="1600" dirty="0">
                <a:latin typeface="Courier New"/>
                <a:cs typeface="Courier New"/>
              </a:rPr>
              <a:t> </a:t>
            </a:r>
            <a:r>
              <a:rPr lang="en-US" sz="1600" dirty="0">
                <a:solidFill>
                  <a:srgbClr val="FF0000"/>
                </a:solidFill>
                <a:latin typeface="Courier New"/>
                <a:cs typeface="Courier New"/>
              </a:rPr>
              <a:t>buf</a:t>
            </a:r>
            <a:r>
              <a:rPr lang="en-US" sz="1600" dirty="0">
                <a:latin typeface="Courier New"/>
                <a:cs typeface="Courier New"/>
              </a:rPr>
              <a:t>[2] = {1, 2};</a:t>
            </a:r>
          </a:p>
          <a:p>
            <a:pPr>
              <a:buNone/>
            </a:pPr>
            <a:r>
              <a:rPr lang="en-US" sz="1600" dirty="0">
                <a:latin typeface="Courier New"/>
                <a:cs typeface="Courier New"/>
              </a:rPr>
              <a:t> </a:t>
            </a:r>
          </a:p>
          <a:p>
            <a:pPr>
              <a:buNone/>
            </a:pPr>
            <a:r>
              <a:rPr lang="en-US" sz="1600" dirty="0" err="1">
                <a:latin typeface="Courier New"/>
                <a:cs typeface="Courier New"/>
              </a:rPr>
              <a:t>int</a:t>
            </a:r>
            <a:r>
              <a:rPr lang="en-US" sz="1600" dirty="0">
                <a:latin typeface="Courier New"/>
                <a:cs typeface="Courier New"/>
              </a:rPr>
              <a:t> main() </a:t>
            </a:r>
          </a:p>
          <a:p>
            <a:pPr>
              <a:buNone/>
            </a:pPr>
            <a:r>
              <a:rPr lang="en-US" sz="1600" dirty="0">
                <a:latin typeface="Courier New"/>
                <a:cs typeface="Courier New"/>
              </a:rPr>
              <a:t>{</a:t>
            </a:r>
          </a:p>
          <a:p>
            <a:pPr>
              <a:buNone/>
            </a:pPr>
            <a:r>
              <a:rPr lang="en-US" sz="1600" dirty="0">
                <a:latin typeface="Courier New"/>
                <a:cs typeface="Courier New"/>
              </a:rPr>
              <a:t>  </a:t>
            </a:r>
            <a:r>
              <a:rPr lang="en-US" sz="1600" dirty="0">
                <a:solidFill>
                  <a:srgbClr val="FF0000"/>
                </a:solidFill>
                <a:latin typeface="Courier New"/>
                <a:cs typeface="Courier New"/>
              </a:rPr>
              <a:t>swap</a:t>
            </a:r>
            <a:r>
              <a:rPr lang="en-US" sz="1600" dirty="0">
                <a:latin typeface="Courier New"/>
                <a:cs typeface="Courier New"/>
              </a:rPr>
              <a:t>();</a:t>
            </a:r>
          </a:p>
          <a:p>
            <a:pPr>
              <a:buNone/>
            </a:pPr>
            <a:r>
              <a:rPr lang="en-US" sz="1600" dirty="0">
                <a:latin typeface="Courier New"/>
                <a:cs typeface="Courier New"/>
              </a:rPr>
              <a:t>  return 0;</a:t>
            </a:r>
          </a:p>
          <a:p>
            <a:pPr>
              <a:buNone/>
            </a:pPr>
            <a:r>
              <a:rPr lang="en-US" sz="1600" dirty="0">
                <a:latin typeface="Courier New"/>
                <a:cs typeface="Courier New"/>
              </a:rPr>
              <a:t>} </a:t>
            </a:r>
          </a:p>
        </p:txBody>
      </p:sp>
    </p:spTree>
    <p:extLst>
      <p:ext uri="{BB962C8B-B14F-4D97-AF65-F5344CB8AC3E}">
        <p14:creationId xmlns:p14="http://schemas.microsoft.com/office/powerpoint/2010/main" val="2872980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程序头部表 </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908720"/>
            <a:ext cx="11496600" cy="5616624"/>
          </a:xfrm>
        </p:spPr>
        <p:txBody>
          <a:bodyPr>
            <a:normAutofit/>
          </a:bodyPr>
          <a:lstStyle/>
          <a:p>
            <a:pPr>
              <a:lnSpc>
                <a:spcPct val="150000"/>
              </a:lnSpc>
            </a:pPr>
            <a:r>
              <a:rPr lang="en-US" altLang="zh-CN" sz="2000" dirty="0"/>
              <a:t> </a:t>
            </a:r>
            <a:r>
              <a:rPr lang="zh-CN" altLang="en-US" sz="2000" dirty="0"/>
              <a:t>被加载到内存时，可执行文件的连续的片 </a:t>
            </a:r>
            <a:r>
              <a:rPr lang="en-US" altLang="zh-CN" sz="2000" dirty="0"/>
              <a:t>(chunk) </a:t>
            </a:r>
            <a:r>
              <a:rPr lang="zh-CN" altLang="en-US" sz="2000" dirty="0"/>
              <a:t>被映射到连续的内存段</a:t>
            </a:r>
            <a:endParaRPr lang="en-US" altLang="zh-CN" sz="2000" dirty="0"/>
          </a:p>
          <a:p>
            <a:pPr>
              <a:lnSpc>
                <a:spcPct val="150000"/>
              </a:lnSpc>
            </a:pPr>
            <a:r>
              <a:rPr lang="en-US" altLang="zh-CN" sz="2000" dirty="0"/>
              <a:t> </a:t>
            </a:r>
            <a:r>
              <a:rPr lang="zh-CN" altLang="en-US" sz="2000" dirty="0"/>
              <a:t>程序头部表 </a:t>
            </a:r>
            <a:r>
              <a:rPr lang="en-US" altLang="zh-CN" sz="2000" dirty="0"/>
              <a:t>(program header) </a:t>
            </a:r>
            <a:r>
              <a:rPr lang="zh-CN" altLang="en-US" sz="2000" dirty="0"/>
              <a:t>描述了这种映射关系</a:t>
            </a:r>
            <a:endParaRPr lang="en-US" altLang="zh-CN" sz="2000" dirty="0"/>
          </a:p>
          <a:p>
            <a:pPr>
              <a:lnSpc>
                <a:spcPct val="150000"/>
              </a:lnSpc>
            </a:pPr>
            <a:r>
              <a:rPr lang="zh-CN" altLang="en-US" sz="2000" dirty="0"/>
              <a:t> 用 </a:t>
            </a:r>
            <a:r>
              <a:rPr lang="en-US" altLang="zh-CN" sz="2000" dirty="0" err="1"/>
              <a:t>objdump</a:t>
            </a:r>
            <a:r>
              <a:rPr lang="en-US" altLang="zh-CN" sz="2000" dirty="0"/>
              <a:t> </a:t>
            </a:r>
            <a:r>
              <a:rPr lang="zh-CN" altLang="en-US" sz="2000" dirty="0"/>
              <a:t>（</a:t>
            </a:r>
            <a:r>
              <a:rPr lang="en-US" altLang="zh-CN" sz="2000" dirty="0" err="1"/>
              <a:t>readelf</a:t>
            </a:r>
            <a:r>
              <a:rPr lang="en-US" altLang="zh-CN" sz="2000" dirty="0"/>
              <a:t> </a:t>
            </a:r>
            <a:r>
              <a:rPr lang="zh-CN" altLang="en-US" sz="2000" dirty="0"/>
              <a:t>也可）查看示例可执行文件的程序头部表</a:t>
            </a:r>
            <a:endParaRPr lang="zh-CN" altLang="en-US" b="0" dirty="0"/>
          </a:p>
        </p:txBody>
      </p:sp>
      <p:sp>
        <p:nvSpPr>
          <p:cNvPr id="2" name="文本框 1"/>
          <p:cNvSpPr txBox="1"/>
          <p:nvPr/>
        </p:nvSpPr>
        <p:spPr>
          <a:xfrm>
            <a:off x="1487488" y="5402157"/>
            <a:ext cx="7548305" cy="674031"/>
          </a:xfrm>
          <a:prstGeom prst="rect">
            <a:avLst/>
          </a:prstGeom>
          <a:noFill/>
        </p:spPr>
        <p:txBody>
          <a:bodyPr wrap="square" rtlCol="0">
            <a:spAutoFit/>
          </a:bodyPr>
          <a:lstStyle/>
          <a:p>
            <a:pPr>
              <a:buNone/>
            </a:pPr>
            <a:r>
              <a:rPr lang="zh-CN" altLang="en-US" dirty="0"/>
              <a:t>对齐：</a:t>
            </a:r>
            <a:r>
              <a:rPr lang="en-US" altLang="zh-CN" dirty="0"/>
              <a:t>2</a:t>
            </a:r>
            <a:r>
              <a:rPr lang="en-US" altLang="zh-CN" baseline="30000" dirty="0"/>
              <a:t>16 </a:t>
            </a:r>
            <a:r>
              <a:rPr lang="en-US" altLang="zh-CN" dirty="0"/>
              <a:t>= 64KB</a:t>
            </a:r>
            <a:r>
              <a:rPr lang="zh-CN" altLang="en-US" dirty="0"/>
              <a:t>，</a:t>
            </a:r>
            <a:r>
              <a:rPr lang="en-US" altLang="zh-CN" dirty="0"/>
              <a:t>64KB</a:t>
            </a:r>
            <a:r>
              <a:rPr lang="zh-CN" altLang="en-US" dirty="0"/>
              <a:t>字节地址对齐</a:t>
            </a:r>
            <a:endParaRPr lang="en-US" altLang="zh-CN" dirty="0"/>
          </a:p>
          <a:p>
            <a:pPr>
              <a:buNone/>
            </a:pPr>
            <a:r>
              <a:rPr lang="zh-CN" altLang="en-US" dirty="0"/>
              <a:t>不同平台有不同的对齐要求：</a:t>
            </a:r>
            <a:r>
              <a:rPr lang="en-US" altLang="zh-CN" dirty="0"/>
              <a:t>32</a:t>
            </a:r>
            <a:r>
              <a:rPr lang="zh-CN" altLang="en-US" dirty="0"/>
              <a:t>位</a:t>
            </a:r>
            <a:r>
              <a:rPr lang="en-US" altLang="zh-CN" dirty="0"/>
              <a:t>x86</a:t>
            </a:r>
            <a:r>
              <a:rPr lang="zh-CN" altLang="en-US" dirty="0"/>
              <a:t>：</a:t>
            </a:r>
            <a:r>
              <a:rPr lang="en-US" altLang="zh-CN" dirty="0"/>
              <a:t>2</a:t>
            </a:r>
            <a:r>
              <a:rPr lang="en-US" altLang="zh-CN" baseline="30000" dirty="0"/>
              <a:t>12</a:t>
            </a:r>
            <a:r>
              <a:rPr lang="en-US" altLang="zh-CN" dirty="0"/>
              <a:t>=4KB</a:t>
            </a:r>
            <a:r>
              <a:rPr lang="zh-CN" altLang="en-US" dirty="0"/>
              <a:t>，</a:t>
            </a:r>
            <a:r>
              <a:rPr lang="en-US" altLang="zh-CN" dirty="0"/>
              <a:t>64</a:t>
            </a:r>
            <a:r>
              <a:rPr lang="zh-CN" altLang="en-US" dirty="0"/>
              <a:t>位</a:t>
            </a:r>
            <a:r>
              <a:rPr lang="en-US" altLang="zh-CN" dirty="0"/>
              <a:t>x86</a:t>
            </a:r>
            <a:r>
              <a:rPr lang="zh-CN" altLang="en-US" dirty="0"/>
              <a:t>：</a:t>
            </a:r>
            <a:r>
              <a:rPr lang="en-US" altLang="zh-CN" dirty="0"/>
              <a:t>2</a:t>
            </a:r>
            <a:r>
              <a:rPr lang="en-US" altLang="zh-CN" baseline="30000" dirty="0"/>
              <a:t>21</a:t>
            </a:r>
            <a:r>
              <a:rPr lang="en-US" altLang="zh-CN" dirty="0"/>
              <a:t>=2MB</a:t>
            </a:r>
          </a:p>
        </p:txBody>
      </p:sp>
      <p:pic>
        <p:nvPicPr>
          <p:cNvPr id="3" name="图片 2"/>
          <p:cNvPicPr>
            <a:picLocks noChangeAspect="1"/>
          </p:cNvPicPr>
          <p:nvPr/>
        </p:nvPicPr>
        <p:blipFill>
          <a:blip r:embed="rId3"/>
          <a:stretch>
            <a:fillRect/>
          </a:stretch>
        </p:blipFill>
        <p:spPr>
          <a:xfrm>
            <a:off x="1055440" y="2420888"/>
            <a:ext cx="2880320" cy="360040"/>
          </a:xfrm>
          <a:prstGeom prst="rect">
            <a:avLst/>
          </a:prstGeom>
        </p:spPr>
      </p:pic>
      <p:pic>
        <p:nvPicPr>
          <p:cNvPr id="4" name="图片 3"/>
          <p:cNvPicPr>
            <a:picLocks noChangeAspect="1"/>
          </p:cNvPicPr>
          <p:nvPr/>
        </p:nvPicPr>
        <p:blipFill>
          <a:blip r:embed="rId4"/>
          <a:stretch>
            <a:fillRect/>
          </a:stretch>
        </p:blipFill>
        <p:spPr>
          <a:xfrm>
            <a:off x="1055440" y="2852936"/>
            <a:ext cx="9190298" cy="720080"/>
          </a:xfrm>
          <a:prstGeom prst="rect">
            <a:avLst/>
          </a:prstGeom>
        </p:spPr>
      </p:pic>
      <p:pic>
        <p:nvPicPr>
          <p:cNvPr id="5" name="图片 4"/>
          <p:cNvPicPr>
            <a:picLocks noChangeAspect="1"/>
          </p:cNvPicPr>
          <p:nvPr/>
        </p:nvPicPr>
        <p:blipFill>
          <a:blip r:embed="rId5"/>
          <a:stretch>
            <a:fillRect/>
          </a:stretch>
        </p:blipFill>
        <p:spPr>
          <a:xfrm>
            <a:off x="1055440" y="3781911"/>
            <a:ext cx="2880320" cy="337645"/>
          </a:xfrm>
          <a:prstGeom prst="rect">
            <a:avLst/>
          </a:prstGeom>
        </p:spPr>
      </p:pic>
      <p:pic>
        <p:nvPicPr>
          <p:cNvPr id="6" name="图片 5"/>
          <p:cNvPicPr>
            <a:picLocks noChangeAspect="1"/>
          </p:cNvPicPr>
          <p:nvPr/>
        </p:nvPicPr>
        <p:blipFill>
          <a:blip r:embed="rId6"/>
          <a:stretch>
            <a:fillRect/>
          </a:stretch>
        </p:blipFill>
        <p:spPr>
          <a:xfrm>
            <a:off x="1055440" y="4230040"/>
            <a:ext cx="9190298" cy="665964"/>
          </a:xfrm>
          <a:prstGeom prst="rect">
            <a:avLst/>
          </a:prstGeom>
        </p:spPr>
      </p:pic>
      <p:sp>
        <p:nvSpPr>
          <p:cNvPr id="11" name="TextBox 8"/>
          <p:cNvSpPr txBox="1"/>
          <p:nvPr/>
        </p:nvSpPr>
        <p:spPr>
          <a:xfrm>
            <a:off x="2063553" y="4562488"/>
            <a:ext cx="4464496" cy="30667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Tree>
    <p:extLst>
      <p:ext uri="{BB962C8B-B14F-4D97-AF65-F5344CB8AC3E}">
        <p14:creationId xmlns:p14="http://schemas.microsoft.com/office/powerpoint/2010/main" val="255165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536846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加载可执行目标文件</a:t>
            </a:r>
            <a:endParaRPr lang="zh-CN" altLang="en-US" sz="2400" i="0" dirty="0">
              <a:latin typeface="+mn-lt"/>
            </a:endParaRPr>
          </a:p>
        </p:txBody>
      </p:sp>
      <p:sp>
        <p:nvSpPr>
          <p:cNvPr id="4" name="Rectangle 2"/>
          <p:cNvSpPr>
            <a:spLocks noChangeArrowheads="1"/>
          </p:cNvSpPr>
          <p:nvPr/>
        </p:nvSpPr>
        <p:spPr bwMode="auto">
          <a:xfrm>
            <a:off x="1047089" y="136010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ELF </a:t>
            </a:r>
            <a:r>
              <a:rPr lang="zh-CN" altLang="en-US" sz="1600" dirty="0">
                <a:latin typeface="Calibri" pitchFamily="34" charset="0"/>
                <a:ea typeface="msgothic" charset="0"/>
                <a:cs typeface="msgothic" charset="0"/>
              </a:rPr>
              <a:t>头</a:t>
            </a:r>
            <a:endParaRPr lang="en-GB" sz="1600" dirty="0">
              <a:latin typeface="Calibri" pitchFamily="34" charset="0"/>
              <a:ea typeface="msgothic" charset="0"/>
              <a:cs typeface="msgothic" charset="0"/>
            </a:endParaRPr>
          </a:p>
        </p:txBody>
      </p:sp>
      <p:sp>
        <p:nvSpPr>
          <p:cNvPr id="5" name="Rectangle 3"/>
          <p:cNvSpPr>
            <a:spLocks noChangeArrowheads="1"/>
          </p:cNvSpPr>
          <p:nvPr/>
        </p:nvSpPr>
        <p:spPr bwMode="auto">
          <a:xfrm>
            <a:off x="1047089" y="1741108"/>
            <a:ext cx="2971800" cy="392478"/>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dirty="0">
                <a:latin typeface="Calibri" pitchFamily="34" charset="0"/>
                <a:ea typeface="msgothic" charset="0"/>
                <a:cs typeface="msgothic" charset="0"/>
              </a:rPr>
              <a:t>段头部表</a:t>
            </a:r>
            <a:endParaRPr lang="en-GB" sz="1600" dirty="0">
              <a:latin typeface="Calibri" pitchFamily="34" charset="0"/>
              <a:ea typeface="msgothic" charset="0"/>
              <a:cs typeface="msgothic" charset="0"/>
            </a:endParaRPr>
          </a:p>
        </p:txBody>
      </p:sp>
      <p:sp>
        <p:nvSpPr>
          <p:cNvPr id="6" name="Rectangle 4"/>
          <p:cNvSpPr>
            <a:spLocks noChangeArrowheads="1"/>
          </p:cNvSpPr>
          <p:nvPr/>
        </p:nvSpPr>
        <p:spPr bwMode="auto">
          <a:xfrm>
            <a:off x="1047089" y="2516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.text</a:t>
            </a:r>
          </a:p>
        </p:txBody>
      </p:sp>
      <p:sp>
        <p:nvSpPr>
          <p:cNvPr id="7" name="Rectangle 5"/>
          <p:cNvSpPr>
            <a:spLocks noChangeArrowheads="1"/>
          </p:cNvSpPr>
          <p:nvPr/>
        </p:nvSpPr>
        <p:spPr bwMode="auto">
          <a:xfrm>
            <a:off x="1047089" y="3278048"/>
            <a:ext cx="2971800" cy="3810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.data</a:t>
            </a:r>
          </a:p>
        </p:txBody>
      </p:sp>
      <p:sp>
        <p:nvSpPr>
          <p:cNvPr id="8" name="Rectangle 6"/>
          <p:cNvSpPr>
            <a:spLocks noChangeArrowheads="1"/>
          </p:cNvSpPr>
          <p:nvPr/>
        </p:nvSpPr>
        <p:spPr bwMode="auto">
          <a:xfrm>
            <a:off x="1047089" y="3659048"/>
            <a:ext cx="2971800" cy="3810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bss</a:t>
            </a:r>
            <a:endParaRPr lang="en-GB" sz="1600" b="1" dirty="0">
              <a:latin typeface="Calibri" pitchFamily="34" charset="0"/>
              <a:ea typeface="msgothic" charset="0"/>
              <a:cs typeface="msgothic" charset="0"/>
            </a:endParaRPr>
          </a:p>
        </p:txBody>
      </p:sp>
      <p:sp>
        <p:nvSpPr>
          <p:cNvPr id="9" name="Rectangle 7"/>
          <p:cNvSpPr>
            <a:spLocks noChangeArrowheads="1"/>
          </p:cNvSpPr>
          <p:nvPr/>
        </p:nvSpPr>
        <p:spPr bwMode="auto">
          <a:xfrm>
            <a:off x="1047089" y="4040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symtab</a:t>
            </a:r>
            <a:endParaRPr lang="en-GB" sz="1600" b="1" dirty="0">
              <a:latin typeface="Calibri" pitchFamily="34" charset="0"/>
              <a:ea typeface="msgothic" charset="0"/>
              <a:cs typeface="msgothic" charset="0"/>
            </a:endParaRPr>
          </a:p>
        </p:txBody>
      </p:sp>
      <p:sp>
        <p:nvSpPr>
          <p:cNvPr id="10" name="Rectangle 10"/>
          <p:cNvSpPr>
            <a:spLocks noChangeArrowheads="1"/>
          </p:cNvSpPr>
          <p:nvPr/>
        </p:nvSpPr>
        <p:spPr bwMode="auto">
          <a:xfrm>
            <a:off x="1047089" y="4421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.debug</a:t>
            </a:r>
          </a:p>
        </p:txBody>
      </p:sp>
      <p:sp>
        <p:nvSpPr>
          <p:cNvPr id="11" name="Rectangle 11"/>
          <p:cNvSpPr>
            <a:spLocks noChangeArrowheads="1"/>
          </p:cNvSpPr>
          <p:nvPr/>
        </p:nvSpPr>
        <p:spPr bwMode="auto">
          <a:xfrm>
            <a:off x="1047089" y="5564048"/>
            <a:ext cx="2971800" cy="385232"/>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节头部表</a:t>
            </a:r>
            <a:endParaRPr lang="en-GB" sz="1600" b="1" dirty="0">
              <a:latin typeface="Calibri" pitchFamily="34" charset="0"/>
              <a:ea typeface="msgothic" charset="0"/>
              <a:cs typeface="msgothic" charset="0"/>
            </a:endParaRPr>
          </a:p>
        </p:txBody>
      </p:sp>
      <p:sp>
        <p:nvSpPr>
          <p:cNvPr id="12" name="Text Box 12"/>
          <p:cNvSpPr txBox="1">
            <a:spLocks noChangeArrowheads="1"/>
          </p:cNvSpPr>
          <p:nvPr/>
        </p:nvSpPr>
        <p:spPr bwMode="auto">
          <a:xfrm>
            <a:off x="740421" y="1233282"/>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13" name="Text Box 13"/>
          <p:cNvSpPr txBox="1">
            <a:spLocks noChangeArrowheads="1"/>
          </p:cNvSpPr>
          <p:nvPr/>
        </p:nvSpPr>
        <p:spPr bwMode="auto">
          <a:xfrm>
            <a:off x="1192609" y="908720"/>
            <a:ext cx="2743151" cy="365999"/>
          </a:xfrm>
          <a:prstGeom prst="rect">
            <a:avLst/>
          </a:prstGeom>
          <a:noFill/>
          <a:ln w="9525">
            <a:noFill/>
            <a:round/>
            <a:headEnd/>
            <a:tailEnd/>
          </a:ln>
          <a:effectLst/>
        </p:spPr>
        <p:txBody>
          <a:bodyPr wrap="square" lIns="90000" tIns="46800" rIns="90000" bIns="4680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800" b="1" dirty="0">
                <a:solidFill>
                  <a:srgbClr val="C00000"/>
                </a:solidFill>
                <a:latin typeface="微软雅黑" panose="020B0503020204020204" pitchFamily="34" charset="-122"/>
                <a:ea typeface="微软雅黑" panose="020B0503020204020204" pitchFamily="34" charset="-122"/>
                <a:cs typeface="msgothic" charset="0"/>
              </a:rPr>
              <a:t>可执行目标文件（硬盘）</a:t>
            </a:r>
            <a:endParaRPr lang="en-GB" sz="1800" b="1" dirty="0">
              <a:solidFill>
                <a:srgbClr val="C00000"/>
              </a:solidFill>
              <a:latin typeface="微软雅黑" panose="020B0503020204020204" pitchFamily="34" charset="-122"/>
              <a:ea typeface="微软雅黑" panose="020B0503020204020204" pitchFamily="34" charset="-122"/>
              <a:cs typeface="msgothic" charset="0"/>
            </a:endParaRPr>
          </a:p>
        </p:txBody>
      </p:sp>
      <p:sp>
        <p:nvSpPr>
          <p:cNvPr id="24" name="Text Box 24"/>
          <p:cNvSpPr txBox="1">
            <a:spLocks noChangeArrowheads="1"/>
          </p:cNvSpPr>
          <p:nvPr/>
        </p:nvSpPr>
        <p:spPr bwMode="auto">
          <a:xfrm>
            <a:off x="6009235" y="6045529"/>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27" name="Text Box 27"/>
          <p:cNvSpPr txBox="1">
            <a:spLocks noChangeArrowheads="1"/>
          </p:cNvSpPr>
          <p:nvPr/>
        </p:nvSpPr>
        <p:spPr bwMode="auto">
          <a:xfrm>
            <a:off x="9256205" y="836725"/>
            <a:ext cx="2456419"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对用户代码不可见的内存</a:t>
            </a:r>
            <a:endParaRPr lang="en-GB" sz="1600" b="1" dirty="0">
              <a:latin typeface="Calibri" pitchFamily="34" charset="0"/>
              <a:ea typeface="msgothic" charset="0"/>
              <a:cs typeface="msgothic" charset="0"/>
            </a:endParaRPr>
          </a:p>
        </p:txBody>
      </p:sp>
      <p:sp>
        <p:nvSpPr>
          <p:cNvPr id="38" name="Rectangle 5"/>
          <p:cNvSpPr>
            <a:spLocks noChangeArrowheads="1"/>
          </p:cNvSpPr>
          <p:nvPr/>
        </p:nvSpPr>
        <p:spPr bwMode="auto">
          <a:xfrm>
            <a:off x="1047089" y="2897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rodata</a:t>
            </a:r>
            <a:endParaRPr lang="en-GB" sz="1600" b="1" dirty="0">
              <a:latin typeface="Calibri" pitchFamily="34" charset="0"/>
              <a:ea typeface="msgothic" charset="0"/>
              <a:cs typeface="msgothic" charset="0"/>
            </a:endParaRPr>
          </a:p>
        </p:txBody>
      </p:sp>
      <p:sp>
        <p:nvSpPr>
          <p:cNvPr id="39" name="Rectangle 10"/>
          <p:cNvSpPr>
            <a:spLocks noChangeArrowheads="1"/>
          </p:cNvSpPr>
          <p:nvPr/>
        </p:nvSpPr>
        <p:spPr bwMode="auto">
          <a:xfrm>
            <a:off x="1047089" y="4802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.line</a:t>
            </a:r>
          </a:p>
        </p:txBody>
      </p:sp>
      <p:sp>
        <p:nvSpPr>
          <p:cNvPr id="40" name="Rectangle 4"/>
          <p:cNvSpPr>
            <a:spLocks noChangeArrowheads="1"/>
          </p:cNvSpPr>
          <p:nvPr/>
        </p:nvSpPr>
        <p:spPr bwMode="auto">
          <a:xfrm>
            <a:off x="1047089" y="2135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dirty="0" err="1">
                <a:latin typeface="Calibri" pitchFamily="34" charset="0"/>
                <a:ea typeface="msgothic" charset="0"/>
                <a:cs typeface="msgothic" charset="0"/>
              </a:rPr>
              <a:t>ini</a:t>
            </a:r>
            <a:r>
              <a:rPr lang="en-GB" sz="1600" b="1" dirty="0" err="1">
                <a:latin typeface="Calibri" pitchFamily="34" charset="0"/>
                <a:ea typeface="msgothic" charset="0"/>
                <a:cs typeface="msgothic" charset="0"/>
              </a:rPr>
              <a:t>t</a:t>
            </a:r>
            <a:endParaRPr lang="en-GB" sz="1600" b="1" dirty="0">
              <a:latin typeface="Calibri" pitchFamily="34" charset="0"/>
              <a:ea typeface="msgothic" charset="0"/>
              <a:cs typeface="msgothic" charset="0"/>
            </a:endParaRPr>
          </a:p>
        </p:txBody>
      </p:sp>
      <p:sp>
        <p:nvSpPr>
          <p:cNvPr id="41" name="Rectangle 10"/>
          <p:cNvSpPr>
            <a:spLocks noChangeArrowheads="1"/>
          </p:cNvSpPr>
          <p:nvPr/>
        </p:nvSpPr>
        <p:spPr bwMode="auto">
          <a:xfrm>
            <a:off x="1047089" y="5183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strtab</a:t>
            </a:r>
            <a:endParaRPr lang="en-GB" sz="1600" b="1" dirty="0">
              <a:latin typeface="Calibri" pitchFamily="34" charset="0"/>
              <a:ea typeface="msgothic" charset="0"/>
              <a:cs typeface="msgothic" charset="0"/>
            </a:endParaRPr>
          </a:p>
        </p:txBody>
      </p:sp>
      <p:sp>
        <p:nvSpPr>
          <p:cNvPr id="44" name="Text Box 32"/>
          <p:cNvSpPr txBox="1">
            <a:spLocks noChangeArrowheads="1"/>
          </p:cNvSpPr>
          <p:nvPr/>
        </p:nvSpPr>
        <p:spPr bwMode="auto">
          <a:xfrm>
            <a:off x="5081097" y="5718980"/>
            <a:ext cx="1214092"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0x00400000</a:t>
            </a:r>
          </a:p>
        </p:txBody>
      </p:sp>
      <p:sp>
        <p:nvSpPr>
          <p:cNvPr id="2" name="矩形 1"/>
          <p:cNvSpPr/>
          <p:nvPr/>
        </p:nvSpPr>
        <p:spPr>
          <a:xfrm>
            <a:off x="6547109" y="6449277"/>
            <a:ext cx="2217791" cy="230832"/>
          </a:xfrm>
          <a:prstGeom prst="rect">
            <a:avLst/>
          </a:prstGeom>
        </p:spPr>
        <p:txBody>
          <a:bodyPr wrap="square">
            <a:spAutoFit/>
          </a:bodyPr>
          <a:lstStyle/>
          <a:p>
            <a:pPr algn="ctr">
              <a:lnSpc>
                <a:spcPct val="50000"/>
              </a:lnSpc>
              <a:buNone/>
            </a:pPr>
            <a:r>
              <a:rPr lang="zh-CN" altLang="en-US" dirty="0">
                <a:solidFill>
                  <a:srgbClr val="C00000"/>
                </a:solidFill>
                <a:latin typeface="微软雅黑" panose="020B0503020204020204" pitchFamily="34" charset="-122"/>
                <a:ea typeface="微软雅黑" panose="020B0503020204020204" pitchFamily="34" charset="-122"/>
              </a:rPr>
              <a:t>运行时内存映像</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48" name="Rectangle 14"/>
          <p:cNvSpPr>
            <a:spLocks noChangeArrowheads="1"/>
          </p:cNvSpPr>
          <p:nvPr/>
        </p:nvSpPr>
        <p:spPr bwMode="auto">
          <a:xfrm>
            <a:off x="6265884" y="776082"/>
            <a:ext cx="2789237" cy="487362"/>
          </a:xfrm>
          <a:prstGeom prst="rect">
            <a:avLst/>
          </a:prstGeom>
          <a:solidFill>
            <a:srgbClr val="F1C7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内核虚拟内存</a:t>
            </a:r>
            <a:endParaRPr lang="en-GB" sz="1600" b="1" dirty="0">
              <a:latin typeface="Calibri" pitchFamily="34" charset="0"/>
              <a:ea typeface="msgothic" charset="0"/>
              <a:cs typeface="msgothic" charset="0"/>
            </a:endParaRPr>
          </a:p>
        </p:txBody>
      </p:sp>
      <p:sp>
        <p:nvSpPr>
          <p:cNvPr id="49" name="Rectangle 15"/>
          <p:cNvSpPr>
            <a:spLocks noChangeArrowheads="1"/>
          </p:cNvSpPr>
          <p:nvPr/>
        </p:nvSpPr>
        <p:spPr bwMode="auto">
          <a:xfrm>
            <a:off x="6265884" y="2477882"/>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共享库的内存映射区域</a:t>
            </a:r>
            <a:endParaRPr lang="en-GB" sz="1600" b="1" dirty="0">
              <a:latin typeface="Calibri" pitchFamily="34" charset="0"/>
              <a:ea typeface="msgothic" charset="0"/>
              <a:cs typeface="msgothic" charset="0"/>
            </a:endParaRPr>
          </a:p>
        </p:txBody>
      </p:sp>
      <p:sp>
        <p:nvSpPr>
          <p:cNvPr id="50" name="Rectangle 16"/>
          <p:cNvSpPr>
            <a:spLocks noChangeArrowheads="1"/>
          </p:cNvSpPr>
          <p:nvPr/>
        </p:nvSpPr>
        <p:spPr bwMode="auto">
          <a:xfrm>
            <a:off x="6265884" y="3143044"/>
            <a:ext cx="2789237" cy="723900"/>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51" name="Rectangle 17"/>
          <p:cNvSpPr>
            <a:spLocks noChangeArrowheads="1"/>
          </p:cNvSpPr>
          <p:nvPr/>
        </p:nvSpPr>
        <p:spPr bwMode="auto">
          <a:xfrm>
            <a:off x="6265885" y="3864827"/>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运行时堆</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由 </a:t>
            </a:r>
            <a:r>
              <a:rPr lang="en-GB" sz="1600" b="1" dirty="0" err="1">
                <a:latin typeface="Courier New" pitchFamily="49" charset="0"/>
                <a:ea typeface="msgothic" charset="0"/>
                <a:cs typeface="msgothic" charset="0"/>
              </a:rPr>
              <a:t>malloc</a:t>
            </a:r>
            <a:r>
              <a:rPr lang="en-GB" sz="1600" b="1" dirty="0">
                <a:latin typeface="Courier New" pitchFamily="49" charset="0"/>
                <a:ea typeface="msgothic" charset="0"/>
                <a:cs typeface="msgothic" charset="0"/>
              </a:rPr>
              <a:t> </a:t>
            </a:r>
            <a:r>
              <a:rPr lang="zh-CN" altLang="en-US" sz="1600" b="1" dirty="0">
                <a:latin typeface="Courier New" pitchFamily="49" charset="0"/>
                <a:ea typeface="msgothic" charset="0"/>
                <a:cs typeface="msgothic" charset="0"/>
              </a:rPr>
              <a:t>创建</a:t>
            </a:r>
            <a:r>
              <a:rPr lang="en-GB" sz="1600" b="1" dirty="0">
                <a:latin typeface="Calibri" pitchFamily="34" charset="0"/>
                <a:ea typeface="msgothic" charset="0"/>
                <a:cs typeface="msgothic" charset="0"/>
              </a:rPr>
              <a:t>)</a:t>
            </a:r>
          </a:p>
        </p:txBody>
      </p:sp>
      <p:sp>
        <p:nvSpPr>
          <p:cNvPr id="52" name="Rectangle 18"/>
          <p:cNvSpPr>
            <a:spLocks noChangeArrowheads="1"/>
          </p:cNvSpPr>
          <p:nvPr/>
        </p:nvSpPr>
        <p:spPr bwMode="auto">
          <a:xfrm>
            <a:off x="6265884" y="1568244"/>
            <a:ext cx="2789237" cy="906463"/>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53" name="Line 19"/>
          <p:cNvSpPr>
            <a:spLocks noChangeShapeType="1"/>
          </p:cNvSpPr>
          <p:nvPr/>
        </p:nvSpPr>
        <p:spPr bwMode="auto">
          <a:xfrm flipV="1">
            <a:off x="7656005" y="3471657"/>
            <a:ext cx="1588" cy="3841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54" name="Rectangle 20"/>
          <p:cNvSpPr>
            <a:spLocks noChangeArrowheads="1"/>
          </p:cNvSpPr>
          <p:nvPr/>
        </p:nvSpPr>
        <p:spPr bwMode="auto">
          <a:xfrm>
            <a:off x="6265884" y="1233282"/>
            <a:ext cx="2789237" cy="563562"/>
          </a:xfrm>
          <a:prstGeom prst="rect">
            <a:avLst/>
          </a:prstGeom>
          <a:solidFill>
            <a:srgbClr val="D5F1CF"/>
          </a:solidFill>
          <a:ln w="3240">
            <a:solidFill>
              <a:schemeClr val="tx1"/>
            </a:solidFill>
            <a:miter lim="800000"/>
            <a:headEnd/>
            <a:tailEnd/>
          </a:ln>
          <a:effectLst/>
        </p:spPr>
        <p:txBody>
          <a:bodyPr wrap="none" lIns="90000" tIns="46800" rIns="90000" bIns="46800" anchor="b" anchorCtr="0"/>
          <a:lstStyle/>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用户栈</a:t>
            </a:r>
            <a:endParaRPr lang="en-GB" sz="1600" b="1" dirty="0">
              <a:latin typeface="Calibri" pitchFamily="34" charset="0"/>
              <a:ea typeface="msgothic" charset="0"/>
              <a:cs typeface="msgothic" charset="0"/>
            </a:endParaRPr>
          </a:p>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运行时创建</a:t>
            </a:r>
            <a:r>
              <a:rPr lang="en-GB" sz="1600" b="1" dirty="0">
                <a:latin typeface="Calibri" pitchFamily="34" charset="0"/>
                <a:ea typeface="msgothic" charset="0"/>
                <a:cs typeface="msgothic" charset="0"/>
              </a:rPr>
              <a:t>)</a:t>
            </a:r>
          </a:p>
        </p:txBody>
      </p:sp>
      <p:sp>
        <p:nvSpPr>
          <p:cNvPr id="55" name="Line 21"/>
          <p:cNvSpPr>
            <a:spLocks noChangeShapeType="1"/>
          </p:cNvSpPr>
          <p:nvPr/>
        </p:nvSpPr>
        <p:spPr bwMode="auto">
          <a:xfrm flipV="1">
            <a:off x="7656005" y="2252457"/>
            <a:ext cx="1588" cy="2317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56" name="Line 22"/>
          <p:cNvSpPr>
            <a:spLocks noChangeShapeType="1"/>
          </p:cNvSpPr>
          <p:nvPr/>
        </p:nvSpPr>
        <p:spPr bwMode="auto">
          <a:xfrm>
            <a:off x="7656005" y="1796844"/>
            <a:ext cx="1588" cy="228600"/>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57" name="Rectangle 23"/>
          <p:cNvSpPr>
            <a:spLocks noChangeArrowheads="1"/>
          </p:cNvSpPr>
          <p:nvPr/>
        </p:nvSpPr>
        <p:spPr bwMode="auto">
          <a:xfrm>
            <a:off x="6265884" y="5826977"/>
            <a:ext cx="2789238" cy="3968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Unused</a:t>
            </a:r>
          </a:p>
        </p:txBody>
      </p:sp>
      <p:sp>
        <p:nvSpPr>
          <p:cNvPr id="58" name="Line 28"/>
          <p:cNvSpPr>
            <a:spLocks noChangeShapeType="1"/>
          </p:cNvSpPr>
          <p:nvPr/>
        </p:nvSpPr>
        <p:spPr bwMode="auto">
          <a:xfrm flipV="1">
            <a:off x="9122855" y="771587"/>
            <a:ext cx="1588" cy="4603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59" name="Rectangle 34"/>
          <p:cNvSpPr>
            <a:spLocks noChangeArrowheads="1"/>
          </p:cNvSpPr>
          <p:nvPr/>
        </p:nvSpPr>
        <p:spPr bwMode="auto">
          <a:xfrm>
            <a:off x="6265884" y="4531577"/>
            <a:ext cx="2789238" cy="669925"/>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可读</a:t>
            </a: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写段</a:t>
            </a:r>
            <a:endParaRPr lang="en-US" altLang="zh-CN"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data</a:t>
            </a:r>
            <a:r>
              <a:rPr lang="en-GB" sz="1600" b="1" dirty="0">
                <a:latin typeface="Calibri" pitchFamily="34" charset="0"/>
                <a:ea typeface="msgothic" charset="0"/>
                <a:cs typeface="msgothic" charset="0"/>
              </a:rPr>
              <a:t>, .</a:t>
            </a:r>
            <a:r>
              <a:rPr lang="en-GB" sz="1600" b="1" dirty="0" err="1">
                <a:latin typeface="Courier New" pitchFamily="49" charset="0"/>
                <a:ea typeface="msgothic" charset="0"/>
                <a:cs typeface="msgothic" charset="0"/>
              </a:rPr>
              <a:t>bss</a:t>
            </a:r>
            <a:r>
              <a:rPr lang="en-GB" sz="1600" b="1" dirty="0">
                <a:latin typeface="Calibri" pitchFamily="34" charset="0"/>
                <a:ea typeface="msgothic" charset="0"/>
                <a:cs typeface="msgothic" charset="0"/>
              </a:rPr>
              <a:t>)</a:t>
            </a:r>
          </a:p>
        </p:txBody>
      </p:sp>
      <p:sp>
        <p:nvSpPr>
          <p:cNvPr id="60" name="Rectangle 35"/>
          <p:cNvSpPr>
            <a:spLocks noChangeArrowheads="1"/>
          </p:cNvSpPr>
          <p:nvPr/>
        </p:nvSpPr>
        <p:spPr bwMode="auto">
          <a:xfrm>
            <a:off x="6265884" y="5157052"/>
            <a:ext cx="2789238" cy="669925"/>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只读代码段</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a:latin typeface="Courier New" pitchFamily="49" charset="0"/>
                <a:ea typeface="msgothic" charset="0"/>
                <a:cs typeface="msgothic" charset="0"/>
              </a:rPr>
              <a:t>.init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text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a:t>
            </a:r>
            <a:r>
              <a:rPr lang="en-GB" sz="1600" b="1" dirty="0" err="1">
                <a:latin typeface="Courier New" pitchFamily="49" charset="0"/>
                <a:ea typeface="msgothic" charset="0"/>
                <a:cs typeface="msgothic" charset="0"/>
              </a:rPr>
              <a:t>rodata</a:t>
            </a:r>
            <a:r>
              <a:rPr lang="en-GB" sz="1600" b="1" dirty="0">
                <a:latin typeface="Calibri" pitchFamily="34" charset="0"/>
                <a:ea typeface="msgothic" charset="0"/>
                <a:cs typeface="msgothic" charset="0"/>
              </a:rPr>
              <a:t>)</a:t>
            </a:r>
          </a:p>
        </p:txBody>
      </p:sp>
      <p:sp>
        <p:nvSpPr>
          <p:cNvPr id="61" name="AutoShape 36"/>
          <p:cNvSpPr>
            <a:spLocks/>
          </p:cNvSpPr>
          <p:nvPr/>
        </p:nvSpPr>
        <p:spPr bwMode="auto">
          <a:xfrm>
            <a:off x="9103805" y="4540044"/>
            <a:ext cx="76200" cy="1295400"/>
          </a:xfrm>
          <a:prstGeom prst="rightBrace">
            <a:avLst>
              <a:gd name="adj1" fmla="val 141667"/>
              <a:gd name="adj2" fmla="val 50000"/>
            </a:avLst>
          </a:prstGeom>
          <a:noFill/>
          <a:ln w="12600">
            <a:solidFill>
              <a:srgbClr val="000066"/>
            </a:solidFill>
            <a:miter lim="800000"/>
            <a:headEnd/>
            <a:tailEnd/>
          </a:ln>
          <a:effectLst/>
        </p:spPr>
        <p:txBody>
          <a:bodyPr wrap="none" anchor="ctr"/>
          <a:lstStyle/>
          <a:p>
            <a:pPr>
              <a:buNone/>
            </a:pPr>
            <a:endParaRPr lang="en-US"/>
          </a:p>
        </p:txBody>
      </p:sp>
      <p:sp>
        <p:nvSpPr>
          <p:cNvPr id="62" name="Text Box 37"/>
          <p:cNvSpPr txBox="1">
            <a:spLocks noChangeArrowheads="1"/>
          </p:cNvSpPr>
          <p:nvPr/>
        </p:nvSpPr>
        <p:spPr bwMode="auto">
          <a:xfrm>
            <a:off x="9256205" y="5067122"/>
            <a:ext cx="2151552" cy="335799"/>
          </a:xfrm>
          <a:prstGeom prst="rect">
            <a:avLst/>
          </a:prstGeom>
          <a:noFill/>
          <a:ln w="9525">
            <a:noFill/>
            <a:round/>
            <a:headEnd/>
            <a:tailEnd/>
          </a:ln>
          <a:effectLst/>
        </p:spPr>
        <p:txBody>
          <a:bodyPr wrap="squar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0070C0"/>
                </a:solidFill>
                <a:latin typeface="Calibri" pitchFamily="34" charset="0"/>
                <a:ea typeface="msgothic" charset="0"/>
                <a:cs typeface="msgothic" charset="0"/>
              </a:rPr>
              <a:t>从可执行文件中加载</a:t>
            </a:r>
            <a:endParaRPr lang="en-GB" sz="1600" b="1" dirty="0">
              <a:solidFill>
                <a:srgbClr val="0070C0"/>
              </a:solidFill>
              <a:latin typeface="Calibri" pitchFamily="34" charset="0"/>
              <a:ea typeface="msgothic" charset="0"/>
              <a:cs typeface="msgothic" charset="0"/>
            </a:endParaRPr>
          </a:p>
        </p:txBody>
      </p:sp>
      <p:sp>
        <p:nvSpPr>
          <p:cNvPr id="36" name="Text Box 32"/>
          <p:cNvSpPr txBox="1">
            <a:spLocks noChangeArrowheads="1"/>
          </p:cNvSpPr>
          <p:nvPr/>
        </p:nvSpPr>
        <p:spPr bwMode="auto">
          <a:xfrm>
            <a:off x="5087888" y="5013176"/>
            <a:ext cx="1137148"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0x00410ff0</a:t>
            </a:r>
          </a:p>
        </p:txBody>
      </p:sp>
    </p:spTree>
    <p:extLst>
      <p:ext uri="{BB962C8B-B14F-4D97-AF65-F5344CB8AC3E}">
        <p14:creationId xmlns:p14="http://schemas.microsoft.com/office/powerpoint/2010/main" val="3708624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启动代码</a:t>
            </a:r>
          </a:p>
        </p:txBody>
      </p:sp>
      <p:sp>
        <p:nvSpPr>
          <p:cNvPr id="47" name="Rectangle 2"/>
          <p:cNvSpPr txBox="1">
            <a:spLocks noChangeArrowheads="1"/>
          </p:cNvSpPr>
          <p:nvPr/>
        </p:nvSpPr>
        <p:spPr bwMode="auto">
          <a:xfrm>
            <a:off x="457200" y="980728"/>
            <a:ext cx="10175304" cy="5136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加载器（</a:t>
            </a:r>
            <a:r>
              <a:rPr lang="en-US" altLang="zh-CN" sz="2000" dirty="0"/>
              <a:t> Loader </a:t>
            </a:r>
            <a:r>
              <a:rPr lang="zh-CN" altLang="en-US" sz="2000" dirty="0"/>
              <a:t>）运行时，创建上述内存映像</a:t>
            </a:r>
            <a:endParaRPr lang="en-US" sz="2000" dirty="0"/>
          </a:p>
          <a:p>
            <a:pPr>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在程序头部表的引导下，加载器</a:t>
            </a:r>
            <a:r>
              <a:rPr lang="zh-CN" altLang="en-US" sz="2000" dirty="0">
                <a:solidFill>
                  <a:schemeClr val="accent1"/>
                </a:solidFill>
              </a:rPr>
              <a:t>将可执行文件的片 </a:t>
            </a:r>
            <a:r>
              <a:rPr lang="en-US" altLang="zh-CN" sz="2000" dirty="0">
                <a:solidFill>
                  <a:schemeClr val="accent1"/>
                </a:solidFill>
              </a:rPr>
              <a:t>(chunk) </a:t>
            </a:r>
            <a:r>
              <a:rPr lang="zh-CN" altLang="en-US" sz="2000" dirty="0">
                <a:solidFill>
                  <a:schemeClr val="accent1"/>
                </a:solidFill>
              </a:rPr>
              <a:t>复制到代码段和数据段</a:t>
            </a:r>
            <a:endParaRPr lang="en-US" altLang="zh-CN" sz="2000" dirty="0">
              <a:solidFill>
                <a:schemeClr val="accent1"/>
              </a:solidFill>
            </a:endParaRPr>
          </a:p>
          <a:p>
            <a:pPr marL="0" indent="0">
              <a:lnSpc>
                <a:spcPct val="150000"/>
              </a:lnSpc>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dirty="0">
                <a:solidFill>
                  <a:schemeClr val="accent1"/>
                </a:solidFill>
              </a:rPr>
              <a:t>	</a:t>
            </a:r>
            <a:r>
              <a:rPr lang="zh-CN" altLang="en-US" sz="2000" dirty="0">
                <a:solidFill>
                  <a:schemeClr val="accent1"/>
                </a:solidFill>
              </a:rPr>
              <a:t>实际：页表映射</a:t>
            </a:r>
            <a:endParaRPr lang="en-US" sz="2000" dirty="0">
              <a:solidFill>
                <a:schemeClr val="accent1"/>
              </a:solidFill>
            </a:endParaRPr>
          </a:p>
          <a:p>
            <a:pPr>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接下来，加载器跳转到程序入口点，也就是 </a:t>
            </a:r>
            <a:r>
              <a:rPr lang="en-US" altLang="zh-CN" sz="2000" dirty="0"/>
              <a:t>__</a:t>
            </a:r>
            <a:r>
              <a:rPr lang="en-US" altLang="zh-CN" sz="2000" dirty="0">
                <a:latin typeface="Courier New" pitchFamily="49" charset="0"/>
                <a:cs typeface="Courier New" pitchFamily="49" charset="0"/>
              </a:rPr>
              <a:t>start</a:t>
            </a:r>
            <a:r>
              <a:rPr lang="en-US" altLang="zh-CN" sz="2000" dirty="0"/>
              <a:t> </a:t>
            </a:r>
            <a:r>
              <a:rPr lang="zh-CN" altLang="en-US" sz="2000" dirty="0"/>
              <a:t>函数的地址</a:t>
            </a:r>
            <a:endParaRPr lang="en-US" altLang="zh-CN" sz="2000" dirty="0"/>
          </a:p>
          <a:p>
            <a:pPr>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__</a:t>
            </a:r>
            <a:r>
              <a:rPr lang="en-US" altLang="zh-CN" sz="2000" dirty="0">
                <a:latin typeface="Courier New" pitchFamily="49" charset="0"/>
                <a:cs typeface="Courier New" pitchFamily="49" charset="0"/>
              </a:rPr>
              <a:t>start</a:t>
            </a:r>
            <a:r>
              <a:rPr lang="en-US" altLang="zh-CN" sz="2000" dirty="0"/>
              <a:t> </a:t>
            </a:r>
            <a:r>
              <a:rPr lang="zh-CN" altLang="en-US" sz="2000" dirty="0"/>
              <a:t>函数初始化执行环境，调用用户层的 </a:t>
            </a:r>
            <a:r>
              <a:rPr lang="en-US" altLang="zh-CN" sz="2000" dirty="0">
                <a:latin typeface="Courier New" pitchFamily="49" charset="0"/>
                <a:cs typeface="Courier New" pitchFamily="49" charset="0"/>
              </a:rPr>
              <a:t>main</a:t>
            </a:r>
            <a:r>
              <a:rPr lang="zh-CN" altLang="en-US" sz="2000" dirty="0"/>
              <a:t>函数，处理 </a:t>
            </a:r>
            <a:r>
              <a:rPr lang="en-US" altLang="zh-CN" sz="2000" dirty="0">
                <a:latin typeface="Courier New" pitchFamily="49" charset="0"/>
                <a:cs typeface="Courier New" pitchFamily="49" charset="0"/>
              </a:rPr>
              <a:t>main</a:t>
            </a:r>
            <a:r>
              <a:rPr lang="en-US" altLang="zh-CN" sz="2000" dirty="0"/>
              <a:t> </a:t>
            </a:r>
            <a:r>
              <a:rPr lang="zh-CN" altLang="en-US" sz="2000" dirty="0"/>
              <a:t>函数的返回值，并且在需要的时候把控制返回给内核</a:t>
            </a:r>
            <a:endParaRPr lang="en-GB" sz="2000" dirty="0"/>
          </a:p>
        </p:txBody>
      </p:sp>
    </p:spTree>
    <p:extLst>
      <p:ext uri="{BB962C8B-B14F-4D97-AF65-F5344CB8AC3E}">
        <p14:creationId xmlns:p14="http://schemas.microsoft.com/office/powerpoint/2010/main" val="80167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3701734" y="1023513"/>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6" name="Rectangle 13"/>
          <p:cNvSpPr>
            <a:spLocks noChangeArrowheads="1"/>
          </p:cNvSpPr>
          <p:nvPr/>
        </p:nvSpPr>
        <p:spPr bwMode="auto">
          <a:xfrm>
            <a:off x="4295800" y="1628800"/>
            <a:ext cx="4050449" cy="4320480"/>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加载和运行</a:t>
            </a:r>
            <a:endParaRPr lang="en-US" altLang="zh-CN" sz="1400" dirty="0">
              <a:solidFill>
                <a:srgbClr val="DDDDDD"/>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3881541" y="1690216"/>
            <a:ext cx="4158462" cy="4331072"/>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92345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动态链接共享库</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764704"/>
            <a:ext cx="11496600" cy="5832648"/>
          </a:xfrm>
        </p:spPr>
        <p:txBody>
          <a:bodyPr>
            <a:normAutofit/>
          </a:bodyPr>
          <a:lstStyle/>
          <a:p>
            <a:pPr>
              <a:lnSpc>
                <a:spcPct val="140000"/>
              </a:lnSpc>
            </a:pPr>
            <a:r>
              <a:rPr lang="en-US" altLang="zh-CN" sz="2000" dirty="0"/>
              <a:t> </a:t>
            </a:r>
            <a:r>
              <a:rPr lang="zh-CN" altLang="en-US" sz="2000" dirty="0"/>
              <a:t>为什么要使用动态库（共享库）</a:t>
            </a:r>
            <a:r>
              <a:rPr lang="zh-CN" altLang="en-US" dirty="0"/>
              <a:t>？</a:t>
            </a:r>
            <a:endParaRPr lang="en-US" altLang="zh-CN" dirty="0"/>
          </a:p>
          <a:p>
            <a:pPr lvl="0">
              <a:lnSpc>
                <a:spcPct val="140000"/>
              </a:lnSpc>
            </a:pPr>
            <a:r>
              <a:rPr lang="en-US" altLang="zh-CN" sz="2000" dirty="0">
                <a:solidFill>
                  <a:srgbClr val="000000"/>
                </a:solidFill>
              </a:rPr>
              <a:t> </a:t>
            </a:r>
            <a:r>
              <a:rPr lang="zh-CN" altLang="en-US" sz="2000" dirty="0">
                <a:solidFill>
                  <a:srgbClr val="000000"/>
                </a:solidFill>
              </a:rPr>
              <a:t>静态库解决了如何让大量库函数对应用程序可用的问题，但仍有一些明显的缺点</a:t>
            </a:r>
            <a:endParaRPr lang="zh-CN" altLang="en-US" dirty="0">
              <a:solidFill>
                <a:srgbClr val="000000"/>
              </a:solidFill>
            </a:endParaRPr>
          </a:p>
          <a:p>
            <a:pPr lvl="1">
              <a:lnSpc>
                <a:spcPct val="140000"/>
              </a:lnSpc>
            </a:pPr>
            <a:r>
              <a:rPr lang="zh-CN" altLang="en-US" b="0" dirty="0"/>
              <a:t> 如果要使用一个库的最新版本，程序员必须了解该库的更新情况，然后显式地将他们的程序与更新了的库重新链接</a:t>
            </a:r>
            <a:endParaRPr lang="en-US" altLang="zh-CN" b="0" dirty="0"/>
          </a:p>
          <a:p>
            <a:pPr lvl="1">
              <a:lnSpc>
                <a:spcPct val="140000"/>
              </a:lnSpc>
            </a:pPr>
            <a:r>
              <a:rPr lang="zh-CN" altLang="en-US" b="0" dirty="0"/>
              <a:t> 几乎每个 </a:t>
            </a:r>
            <a:r>
              <a:rPr lang="en-US" altLang="zh-CN" b="0" dirty="0"/>
              <a:t>C </a:t>
            </a:r>
            <a:r>
              <a:rPr lang="zh-CN" altLang="en-US" b="0" dirty="0"/>
              <a:t>程序都使用如 </a:t>
            </a:r>
            <a:r>
              <a:rPr lang="en-US" altLang="zh-CN" b="0" dirty="0"/>
              <a:t>printf </a:t>
            </a:r>
            <a:r>
              <a:rPr lang="zh-CN" altLang="en-US" b="0" dirty="0"/>
              <a:t>和 </a:t>
            </a:r>
            <a:r>
              <a:rPr lang="en-US" altLang="zh-CN" b="0" dirty="0"/>
              <a:t>scanf </a:t>
            </a:r>
            <a:r>
              <a:rPr lang="zh-CN" altLang="en-US" b="0" dirty="0"/>
              <a:t>这样的标准 </a:t>
            </a:r>
            <a:r>
              <a:rPr lang="en-US" altLang="zh-CN" dirty="0">
                <a:latin typeface="Courier New" pitchFamily="49" charset="0"/>
                <a:cs typeface="Courier New" pitchFamily="49" charset="0"/>
              </a:rPr>
              <a:t>I/O</a:t>
            </a:r>
            <a:r>
              <a:rPr lang="en-US" altLang="zh-CN" b="0" dirty="0"/>
              <a:t> </a:t>
            </a:r>
            <a:r>
              <a:rPr lang="zh-CN" altLang="en-US" b="0" dirty="0"/>
              <a:t>函数，运行时这些函数的代码会被复制到每个运行进程的代码段中，造成磁盘和内存资源的浪费</a:t>
            </a:r>
            <a:endParaRPr lang="en-US" altLang="zh-CN" dirty="0"/>
          </a:p>
          <a:p>
            <a:pPr>
              <a:lnSpc>
                <a:spcPct val="140000"/>
              </a:lnSpc>
            </a:pPr>
            <a:r>
              <a:rPr lang="en-US" altLang="zh-CN" sz="2000" dirty="0"/>
              <a:t> </a:t>
            </a:r>
            <a:r>
              <a:rPr lang="zh-CN" altLang="en-US" sz="2000" dirty="0"/>
              <a:t>共享库 </a:t>
            </a:r>
            <a:r>
              <a:rPr lang="en-US" altLang="zh-CN" sz="2000" dirty="0"/>
              <a:t>(shared </a:t>
            </a:r>
            <a:r>
              <a:rPr lang="en-US" altLang="zh-CN" sz="2000" dirty="0" err="1"/>
              <a:t>Iibrary</a:t>
            </a:r>
            <a:r>
              <a:rPr lang="en-US" altLang="zh-CN" sz="2000" dirty="0"/>
              <a:t>) </a:t>
            </a:r>
            <a:r>
              <a:rPr lang="zh-CN" altLang="en-US" sz="2000" dirty="0"/>
              <a:t>是致力于解决静态库缺陷的现代创新产物</a:t>
            </a:r>
            <a:endParaRPr lang="zh-CN" altLang="en-US" dirty="0"/>
          </a:p>
          <a:p>
            <a:pPr lvl="1">
              <a:lnSpc>
                <a:spcPct val="140000"/>
              </a:lnSpc>
            </a:pPr>
            <a:r>
              <a:rPr lang="zh-CN" altLang="en-US" b="0" dirty="0"/>
              <a:t> 共享库是一个目标模块，在运行或加载时，可以加载到任意的内存地址，并和一个在内存中的程序链接起来 </a:t>
            </a:r>
            <a:endParaRPr lang="en-US" altLang="zh-CN" b="0" dirty="0"/>
          </a:p>
          <a:p>
            <a:pPr lvl="1">
              <a:lnSpc>
                <a:spcPct val="140000"/>
              </a:lnSpc>
            </a:pPr>
            <a:r>
              <a:rPr lang="en-US" altLang="zh-CN" b="0" dirty="0"/>
              <a:t> </a:t>
            </a:r>
            <a:r>
              <a:rPr lang="zh-CN" altLang="en-US" b="0" dirty="0"/>
              <a:t>这个过程称为动态链接，是由一个叫做动态链接器的程序执行的</a:t>
            </a:r>
            <a:endParaRPr lang="en-US" altLang="zh-CN" b="0" dirty="0"/>
          </a:p>
          <a:p>
            <a:pPr lvl="1">
              <a:lnSpc>
                <a:spcPct val="140000"/>
              </a:lnSpc>
            </a:pPr>
            <a:r>
              <a:rPr lang="zh-CN" altLang="en-US" b="0" dirty="0"/>
              <a:t> 共享库也称为共享目标 </a:t>
            </a:r>
            <a:r>
              <a:rPr lang="en-US" altLang="zh-CN" b="0" dirty="0"/>
              <a:t>(shared object)</a:t>
            </a:r>
          </a:p>
          <a:p>
            <a:pPr lvl="2">
              <a:lnSpc>
                <a:spcPct val="140000"/>
              </a:lnSpc>
            </a:pPr>
            <a:r>
              <a:rPr lang="en-US" altLang="zh-CN" b="0" dirty="0"/>
              <a:t> </a:t>
            </a:r>
            <a:r>
              <a:rPr lang="en-US" altLang="zh-CN" sz="1600" b="0" dirty="0"/>
              <a:t>Linux </a:t>
            </a:r>
            <a:r>
              <a:rPr lang="zh-CN" altLang="en-US" sz="1600" b="0" dirty="0"/>
              <a:t>系统中通常用 </a:t>
            </a:r>
            <a:r>
              <a:rPr lang="en-US" altLang="zh-CN" sz="1600" b="0" dirty="0"/>
              <a:t>.so </a:t>
            </a:r>
            <a:r>
              <a:rPr lang="zh-CN" altLang="en-US" sz="1600" b="0" dirty="0"/>
              <a:t>后缀表示</a:t>
            </a:r>
            <a:endParaRPr lang="en-US" altLang="zh-CN" sz="1600" b="0" dirty="0"/>
          </a:p>
          <a:p>
            <a:pPr lvl="2">
              <a:lnSpc>
                <a:spcPct val="140000"/>
              </a:lnSpc>
            </a:pPr>
            <a:r>
              <a:rPr lang="en-US" altLang="zh-CN" sz="1600" b="0" dirty="0"/>
              <a:t> Windows </a:t>
            </a:r>
            <a:r>
              <a:rPr lang="zh-CN" altLang="en-US" sz="1600" b="0" dirty="0"/>
              <a:t>系统中为 </a:t>
            </a:r>
            <a:r>
              <a:rPr lang="en-US" altLang="zh-CN" sz="1600" b="0" dirty="0"/>
              <a:t>.dll</a:t>
            </a:r>
            <a:r>
              <a:rPr lang="zh-CN" altLang="en-US" sz="1600" b="0" dirty="0"/>
              <a:t>（动态链接库 </a:t>
            </a:r>
            <a:r>
              <a:rPr lang="en-GB" altLang="zh-CN" sz="1600" b="0" dirty="0"/>
              <a:t>dynamic link libraries</a:t>
            </a:r>
            <a:r>
              <a:rPr lang="zh-CN" altLang="en-US" sz="1600" b="0" dirty="0"/>
              <a:t>）</a:t>
            </a:r>
          </a:p>
        </p:txBody>
      </p:sp>
    </p:spTree>
    <p:extLst>
      <p:ext uri="{BB962C8B-B14F-4D97-AF65-F5344CB8AC3E}">
        <p14:creationId xmlns:p14="http://schemas.microsoft.com/office/powerpoint/2010/main" val="255165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动态库的概念</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836712"/>
            <a:ext cx="11496600" cy="5805384"/>
          </a:xfrm>
        </p:spPr>
        <p:txBody>
          <a:bodyPr>
            <a:normAutofit/>
          </a:bodyPr>
          <a:lstStyle/>
          <a:p>
            <a:pPr>
              <a:lnSpc>
                <a:spcPct val="150000"/>
              </a:lnSpc>
            </a:pPr>
            <a:r>
              <a:rPr lang="en-US" altLang="zh-CN" sz="2000" dirty="0"/>
              <a:t> </a:t>
            </a:r>
            <a:r>
              <a:rPr lang="zh-CN" altLang="en-US" sz="2000" dirty="0"/>
              <a:t>一个库只有一个 </a:t>
            </a:r>
            <a:r>
              <a:rPr lang="en-US" altLang="zh-CN" sz="2000" dirty="0"/>
              <a:t>.so </a:t>
            </a:r>
            <a:r>
              <a:rPr lang="zh-CN" altLang="en-US" sz="2000" dirty="0">
                <a:solidFill>
                  <a:srgbClr val="FF0000"/>
                </a:solidFill>
              </a:rPr>
              <a:t>文件</a:t>
            </a:r>
            <a:endParaRPr lang="zh-CN" altLang="en-US" dirty="0"/>
          </a:p>
          <a:p>
            <a:pPr lvl="1">
              <a:lnSpc>
                <a:spcPct val="150000"/>
              </a:lnSpc>
            </a:pPr>
            <a:r>
              <a:rPr lang="zh-CN" altLang="en-US" b="0" dirty="0"/>
              <a:t> 所有引用该库的可执行目标文件共享这个 </a:t>
            </a:r>
            <a:r>
              <a:rPr lang="en-US" altLang="zh-CN" b="0" dirty="0"/>
              <a:t>.so </a:t>
            </a:r>
            <a:r>
              <a:rPr lang="zh-CN" altLang="en-US" b="0" dirty="0"/>
              <a:t>文件中的代码和数据</a:t>
            </a:r>
            <a:endParaRPr lang="en-US" altLang="zh-CN" b="0" dirty="0"/>
          </a:p>
          <a:p>
            <a:pPr lvl="1">
              <a:lnSpc>
                <a:spcPct val="150000"/>
              </a:lnSpc>
            </a:pPr>
            <a:r>
              <a:rPr lang="en-US" altLang="zh-CN" b="0" dirty="0"/>
              <a:t> </a:t>
            </a:r>
            <a:r>
              <a:rPr lang="zh-CN" altLang="en-US" b="0" dirty="0"/>
              <a:t>而不是像静态库的内容那样被复制和嵌入到引用它们的可执行的文件中</a:t>
            </a:r>
            <a:endParaRPr lang="en-US" altLang="zh-CN" b="0" dirty="0"/>
          </a:p>
          <a:p>
            <a:pPr lvl="1">
              <a:lnSpc>
                <a:spcPct val="150000"/>
              </a:lnSpc>
            </a:pPr>
            <a:r>
              <a:rPr lang="en-US" altLang="zh-CN" b="0" dirty="0"/>
              <a:t> </a:t>
            </a:r>
            <a:r>
              <a:rPr lang="zh-CN" altLang="en-US" b="0" dirty="0"/>
              <a:t>节省了磁盘空间</a:t>
            </a:r>
            <a:endParaRPr lang="en-US" altLang="zh-CN" b="0" dirty="0"/>
          </a:p>
          <a:p>
            <a:pPr lvl="0">
              <a:lnSpc>
                <a:spcPct val="150000"/>
              </a:lnSpc>
            </a:pPr>
            <a:r>
              <a:rPr lang="en-US" altLang="zh-CN" sz="2000" dirty="0">
                <a:solidFill>
                  <a:srgbClr val="000000"/>
                </a:solidFill>
              </a:rPr>
              <a:t> </a:t>
            </a:r>
            <a:r>
              <a:rPr lang="zh-CN" altLang="en-US" sz="2000" dirty="0">
                <a:solidFill>
                  <a:srgbClr val="000000"/>
                </a:solidFill>
              </a:rPr>
              <a:t>在</a:t>
            </a:r>
            <a:r>
              <a:rPr lang="zh-CN" altLang="en-US" sz="2000" dirty="0">
                <a:solidFill>
                  <a:srgbClr val="FF0000"/>
                </a:solidFill>
              </a:rPr>
              <a:t>内存</a:t>
            </a:r>
            <a:r>
              <a:rPr lang="zh-CN" altLang="en-US" sz="2000" dirty="0">
                <a:solidFill>
                  <a:srgbClr val="000000"/>
                </a:solidFill>
              </a:rPr>
              <a:t>中，一个共享库的 </a:t>
            </a:r>
            <a:r>
              <a:rPr lang="en-US" altLang="zh-CN" sz="2000" dirty="0">
                <a:solidFill>
                  <a:srgbClr val="000000"/>
                </a:solidFill>
              </a:rPr>
              <a:t>.text </a:t>
            </a:r>
            <a:r>
              <a:rPr lang="zh-CN" altLang="en-US" sz="2000" dirty="0">
                <a:solidFill>
                  <a:srgbClr val="000000"/>
                </a:solidFill>
              </a:rPr>
              <a:t>节的一个副本可以被不同的正在运行的进程共享</a:t>
            </a:r>
            <a:endParaRPr lang="en-US" altLang="zh-CN" sz="2000" dirty="0">
              <a:solidFill>
                <a:srgbClr val="000000"/>
              </a:solidFill>
            </a:endParaRPr>
          </a:p>
          <a:p>
            <a:pPr lvl="1">
              <a:lnSpc>
                <a:spcPct val="150000"/>
              </a:lnSpc>
            </a:pPr>
            <a:r>
              <a:rPr lang="en-US" altLang="zh-CN" dirty="0">
                <a:solidFill>
                  <a:srgbClr val="000000"/>
                </a:solidFill>
              </a:rPr>
              <a:t> </a:t>
            </a:r>
            <a:r>
              <a:rPr lang="zh-CN" altLang="en-US" b="0" dirty="0">
                <a:solidFill>
                  <a:srgbClr val="000000"/>
                </a:solidFill>
              </a:rPr>
              <a:t>节省了内存资源</a:t>
            </a:r>
            <a:endParaRPr lang="en-US" altLang="zh-CN" b="0" dirty="0">
              <a:solidFill>
                <a:srgbClr val="000000"/>
              </a:solidFill>
            </a:endParaRPr>
          </a:p>
          <a:p>
            <a:r>
              <a:rPr lang="zh-CN" altLang="en-US" sz="2000" dirty="0"/>
              <a:t>共享库两个特点</a:t>
            </a:r>
            <a:endParaRPr lang="en-US" altLang="zh-CN" sz="2000" dirty="0"/>
          </a:p>
          <a:p>
            <a:pPr lvl="1"/>
            <a:r>
              <a:rPr lang="zh-CN" altLang="en-US" b="0" dirty="0"/>
              <a:t>共享性</a:t>
            </a:r>
            <a:endParaRPr lang="en-US" altLang="zh-CN" b="0" dirty="0"/>
          </a:p>
          <a:p>
            <a:pPr lvl="1"/>
            <a:r>
              <a:rPr lang="zh-CN" altLang="en-US" b="0" dirty="0"/>
              <a:t>动态性</a:t>
            </a:r>
            <a:endParaRPr lang="en-US" altLang="zh-CN" b="0" dirty="0"/>
          </a:p>
          <a:p>
            <a:r>
              <a:rPr lang="zh-CN" altLang="en-US" sz="2000" dirty="0"/>
              <a:t>两种使用模式</a:t>
            </a:r>
            <a:endParaRPr lang="en-US" altLang="zh-CN" sz="2000" dirty="0"/>
          </a:p>
          <a:p>
            <a:pPr lvl="1"/>
            <a:r>
              <a:rPr lang="zh-CN" altLang="en-US" b="0" dirty="0"/>
              <a:t>程序</a:t>
            </a:r>
            <a:r>
              <a:rPr lang="zh-CN" altLang="en-US" b="0" dirty="0">
                <a:solidFill>
                  <a:srgbClr val="FF0000"/>
                </a:solidFill>
              </a:rPr>
              <a:t>加载</a:t>
            </a:r>
            <a:r>
              <a:rPr lang="zh-CN" altLang="en-US" b="0" dirty="0"/>
              <a:t>过程中加载和链接共享库</a:t>
            </a:r>
            <a:endParaRPr lang="en-US" altLang="zh-CN" b="0" dirty="0"/>
          </a:p>
          <a:p>
            <a:pPr lvl="1"/>
            <a:r>
              <a:rPr lang="zh-CN" altLang="en-US" b="0" dirty="0"/>
              <a:t>程序</a:t>
            </a:r>
            <a:r>
              <a:rPr lang="zh-CN" altLang="en-US" b="0" dirty="0">
                <a:solidFill>
                  <a:srgbClr val="FF0000"/>
                </a:solidFill>
              </a:rPr>
              <a:t>执行</a:t>
            </a:r>
            <a:r>
              <a:rPr lang="zh-CN" altLang="en-US" b="0" dirty="0"/>
              <a:t>过程中加载和链接共享库</a:t>
            </a:r>
            <a:endParaRPr lang="en-US" altLang="zh-CN" b="0" dirty="0"/>
          </a:p>
          <a:p>
            <a:pPr lvl="1"/>
            <a:endParaRPr lang="zh-CN" altLang="en-US" dirty="0"/>
          </a:p>
        </p:txBody>
      </p:sp>
    </p:spTree>
    <p:extLst>
      <p:ext uri="{BB962C8B-B14F-4D97-AF65-F5344CB8AC3E}">
        <p14:creationId xmlns:p14="http://schemas.microsoft.com/office/powerpoint/2010/main" val="255165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动态链接过程 </a:t>
            </a:r>
            <a:r>
              <a:rPr lang="en-US" altLang="zh-CN" sz="2400" i="0" dirty="0">
                <a:latin typeface="+mn-lt"/>
              </a:rPr>
              <a:t>—— 1. </a:t>
            </a:r>
            <a:r>
              <a:rPr lang="zh-CN" altLang="en-US" sz="2400" i="0" dirty="0">
                <a:latin typeface="+mn-lt"/>
              </a:rPr>
              <a:t>加载时链接</a:t>
            </a:r>
          </a:p>
        </p:txBody>
      </p:sp>
      <p:sp>
        <p:nvSpPr>
          <p:cNvPr id="4" name="Line 2"/>
          <p:cNvSpPr>
            <a:spLocks noChangeShapeType="1"/>
          </p:cNvSpPr>
          <p:nvPr/>
        </p:nvSpPr>
        <p:spPr bwMode="auto">
          <a:xfrm>
            <a:off x="2375675" y="1699020"/>
            <a:ext cx="1587"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3"/>
          <p:cNvSpPr>
            <a:spLocks noChangeArrowheads="1"/>
          </p:cNvSpPr>
          <p:nvPr/>
        </p:nvSpPr>
        <p:spPr bwMode="auto">
          <a:xfrm>
            <a:off x="2208987" y="2108595"/>
            <a:ext cx="1676400" cy="57199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编译器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p>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r>
              <a:rPr kumimoji="0" lang="en-GB" sz="1600" b="1" i="0" u="none" strike="noStrike" kern="0" cap="none" spc="0" normalizeH="0" baseline="0" noProof="0" dirty="0" err="1">
                <a:ln>
                  <a:noFill/>
                </a:ln>
                <a:solidFill>
                  <a:sysClr val="windowText" lastClr="000000"/>
                </a:solidFill>
                <a:effectLst/>
                <a:uLnTx/>
                <a:uFillTx/>
                <a:latin typeface="Courier New" pitchFamily="49" charset="0"/>
                <a:ea typeface="msgothic" charset="0"/>
                <a:cs typeface="msgothic" charset="0"/>
              </a:rPr>
              <a:t>cpp</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cc1</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as</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6" name="Text Box 4"/>
          <p:cNvSpPr txBox="1">
            <a:spLocks noChangeArrowheads="1"/>
          </p:cNvSpPr>
          <p:nvPr/>
        </p:nvSpPr>
        <p:spPr bwMode="auto">
          <a:xfrm>
            <a:off x="1835925" y="1462483"/>
            <a:ext cx="1045777"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main2.c</a:t>
            </a:r>
          </a:p>
        </p:txBody>
      </p:sp>
      <p:sp>
        <p:nvSpPr>
          <p:cNvPr id="7" name="Text Box 5"/>
          <p:cNvSpPr txBox="1">
            <a:spLocks noChangeArrowheads="1"/>
          </p:cNvSpPr>
          <p:nvPr/>
        </p:nvSpPr>
        <p:spPr bwMode="auto">
          <a:xfrm>
            <a:off x="2512200" y="3019820"/>
            <a:ext cx="1045777"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main2.o</a:t>
            </a:r>
          </a:p>
        </p:txBody>
      </p:sp>
      <p:sp>
        <p:nvSpPr>
          <p:cNvPr id="8" name="Line 6"/>
          <p:cNvSpPr>
            <a:spLocks noChangeShapeType="1"/>
          </p:cNvSpPr>
          <p:nvPr/>
        </p:nvSpPr>
        <p:spPr bwMode="auto">
          <a:xfrm>
            <a:off x="3047187" y="2689620"/>
            <a:ext cx="1588"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9" name="Text Box 7"/>
          <p:cNvSpPr txBox="1">
            <a:spLocks noChangeArrowheads="1"/>
          </p:cNvSpPr>
          <p:nvPr/>
        </p:nvSpPr>
        <p:spPr bwMode="auto">
          <a:xfrm>
            <a:off x="4113988" y="2400695"/>
            <a:ext cx="1662933" cy="65595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libc.so</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libvector.so</a:t>
            </a:r>
          </a:p>
        </p:txBody>
      </p:sp>
      <p:sp>
        <p:nvSpPr>
          <p:cNvPr id="10" name="Rectangle 8"/>
          <p:cNvSpPr>
            <a:spLocks noChangeArrowheads="1"/>
          </p:cNvSpPr>
          <p:nvPr/>
        </p:nvSpPr>
        <p:spPr bwMode="auto">
          <a:xfrm>
            <a:off x="2208987" y="3677045"/>
            <a:ext cx="3028950" cy="34131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链接器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ld</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11" name="Text Box 9"/>
          <p:cNvSpPr txBox="1">
            <a:spLocks noChangeArrowheads="1"/>
          </p:cNvSpPr>
          <p:nvPr/>
        </p:nvSpPr>
        <p:spPr bwMode="auto">
          <a:xfrm>
            <a:off x="2831292" y="4312877"/>
            <a:ext cx="428620"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p2</a:t>
            </a:r>
          </a:p>
        </p:txBody>
      </p:sp>
      <p:sp>
        <p:nvSpPr>
          <p:cNvPr id="12" name="Line 10"/>
          <p:cNvSpPr>
            <a:spLocks noChangeShapeType="1"/>
          </p:cNvSpPr>
          <p:nvPr/>
        </p:nvSpPr>
        <p:spPr bwMode="auto">
          <a:xfrm>
            <a:off x="3047187" y="4032920"/>
            <a:ext cx="1588" cy="291824"/>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1"/>
          <p:cNvSpPr>
            <a:spLocks noChangeShapeType="1"/>
          </p:cNvSpPr>
          <p:nvPr/>
        </p:nvSpPr>
        <p:spPr bwMode="auto">
          <a:xfrm>
            <a:off x="3047187" y="4642520"/>
            <a:ext cx="1588" cy="2286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2"/>
          <p:cNvSpPr>
            <a:spLocks noChangeArrowheads="1"/>
          </p:cNvSpPr>
          <p:nvPr/>
        </p:nvSpPr>
        <p:spPr bwMode="auto">
          <a:xfrm>
            <a:off x="2377262" y="5873769"/>
            <a:ext cx="3200400" cy="330709"/>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动态链接器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ld-linux.so</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15" name="Line 13"/>
          <p:cNvSpPr>
            <a:spLocks noChangeShapeType="1"/>
          </p:cNvSpPr>
          <p:nvPr/>
        </p:nvSpPr>
        <p:spPr bwMode="auto">
          <a:xfrm>
            <a:off x="3047187" y="5280420"/>
            <a:ext cx="1588" cy="593349"/>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6" name="Line 14"/>
          <p:cNvSpPr>
            <a:spLocks noChangeShapeType="1"/>
          </p:cNvSpPr>
          <p:nvPr/>
        </p:nvSpPr>
        <p:spPr bwMode="auto">
          <a:xfrm>
            <a:off x="3047187" y="3299220"/>
            <a:ext cx="1588"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 Box 15"/>
          <p:cNvSpPr txBox="1">
            <a:spLocks noChangeArrowheads="1"/>
          </p:cNvSpPr>
          <p:nvPr/>
        </p:nvSpPr>
        <p:spPr bwMode="auto">
          <a:xfrm>
            <a:off x="4943872" y="3165209"/>
            <a:ext cx="2166783" cy="335799"/>
          </a:xfrm>
          <a:prstGeom prst="rect">
            <a:avLst/>
          </a:prstGeom>
          <a:noFill/>
          <a:ln w="9525">
            <a:noFill/>
            <a:round/>
            <a:headEnd/>
            <a:tailEnd/>
          </a:ln>
          <a:effectLst/>
        </p:spPr>
        <p:txBody>
          <a:bodyPr wrap="square" lIns="90000" tIns="46800" rIns="90000" bIns="46800">
            <a:spAutoFit/>
          </a:bodyPr>
          <a:lstStyle/>
          <a:p>
            <a:pP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kern="0" dirty="0">
                <a:solidFill>
                  <a:srgbClr val="2D2DB9"/>
                </a:solidFill>
                <a:latin typeface="Calibri" pitchFamily="34" charset="0"/>
                <a:ea typeface="msgothic" charset="0"/>
                <a:cs typeface="msgothic" charset="0"/>
              </a:rPr>
              <a:t>重定位和符号表信息</a:t>
            </a:r>
            <a:endParaRPr kumimoji="0" lang="en-GB" sz="1600" b="1" i="1" u="none" strike="noStrike" kern="0" cap="none" spc="0" normalizeH="0" baseline="0" noProof="0" dirty="0">
              <a:ln>
                <a:noFill/>
              </a:ln>
              <a:solidFill>
                <a:srgbClr val="2D2DB9"/>
              </a:solidFill>
              <a:effectLst/>
              <a:uLnTx/>
              <a:uFillTx/>
              <a:latin typeface="Calibri" pitchFamily="34" charset="0"/>
              <a:ea typeface="msgothic" charset="0"/>
              <a:cs typeface="msgothic" charset="0"/>
            </a:endParaRPr>
          </a:p>
        </p:txBody>
      </p:sp>
      <p:sp>
        <p:nvSpPr>
          <p:cNvPr id="18" name="Line 16"/>
          <p:cNvSpPr>
            <a:spLocks noChangeShapeType="1"/>
          </p:cNvSpPr>
          <p:nvPr/>
        </p:nvSpPr>
        <p:spPr bwMode="auto">
          <a:xfrm>
            <a:off x="4934725" y="2994420"/>
            <a:ext cx="1587" cy="6858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9" name="Text Box 17"/>
          <p:cNvSpPr txBox="1">
            <a:spLocks noChangeArrowheads="1"/>
          </p:cNvSpPr>
          <p:nvPr/>
        </p:nvSpPr>
        <p:spPr bwMode="auto">
          <a:xfrm>
            <a:off x="4107638" y="4861282"/>
            <a:ext cx="1662933" cy="65595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libc.so</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libvector.so</a:t>
            </a:r>
          </a:p>
        </p:txBody>
      </p:sp>
      <p:sp>
        <p:nvSpPr>
          <p:cNvPr id="20" name="Text Box 18"/>
          <p:cNvSpPr txBox="1">
            <a:spLocks noChangeArrowheads="1"/>
          </p:cNvSpPr>
          <p:nvPr/>
        </p:nvSpPr>
        <p:spPr bwMode="auto">
          <a:xfrm>
            <a:off x="5009337" y="5541473"/>
            <a:ext cx="1304925" cy="335799"/>
          </a:xfrm>
          <a:prstGeom prst="rect">
            <a:avLst/>
          </a:prstGeom>
          <a:noFill/>
          <a:ln w="9525">
            <a:noFill/>
            <a:round/>
            <a:headEnd/>
            <a:tailEnd/>
          </a:ln>
          <a:effectLst/>
        </p:spPr>
        <p:txBody>
          <a:bodyPr wrap="square" lIns="90000" tIns="46800" rIns="90000" bIns="46800">
            <a:spAutoFit/>
          </a:bodyPr>
          <a:lstStyle/>
          <a:p>
            <a:pP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u="none" strike="noStrike" kern="0" cap="none" spc="0" normalizeH="0" baseline="0" noProof="0" dirty="0">
                <a:ln>
                  <a:noFill/>
                </a:ln>
                <a:solidFill>
                  <a:srgbClr val="2D2DB9"/>
                </a:solidFill>
                <a:effectLst/>
                <a:uLnTx/>
                <a:uFillTx/>
                <a:latin typeface="Calibri" pitchFamily="34" charset="0"/>
                <a:ea typeface="msgothic" charset="0"/>
                <a:cs typeface="msgothic" charset="0"/>
              </a:rPr>
              <a:t>代码和数据</a:t>
            </a:r>
            <a:endParaRPr kumimoji="0" lang="en-GB" sz="1600" b="1" u="none" strike="noStrike" kern="0" cap="none" spc="0" normalizeH="0" baseline="0" noProof="0" dirty="0">
              <a:ln>
                <a:noFill/>
              </a:ln>
              <a:solidFill>
                <a:srgbClr val="2D2DB9"/>
              </a:solidFill>
              <a:effectLst/>
              <a:uLnTx/>
              <a:uFillTx/>
              <a:latin typeface="Calibri" pitchFamily="34" charset="0"/>
              <a:ea typeface="msgothic" charset="0"/>
              <a:cs typeface="msgothic" charset="0"/>
            </a:endParaRPr>
          </a:p>
        </p:txBody>
      </p:sp>
      <p:sp>
        <p:nvSpPr>
          <p:cNvPr id="21" name="Line 19"/>
          <p:cNvSpPr>
            <a:spLocks noChangeShapeType="1"/>
          </p:cNvSpPr>
          <p:nvPr/>
        </p:nvSpPr>
        <p:spPr bwMode="auto">
          <a:xfrm>
            <a:off x="4928375" y="5480720"/>
            <a:ext cx="17079" cy="393049"/>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 Box 20"/>
          <p:cNvSpPr txBox="1">
            <a:spLocks noChangeArrowheads="1"/>
          </p:cNvSpPr>
          <p:nvPr/>
        </p:nvSpPr>
        <p:spPr bwMode="auto">
          <a:xfrm>
            <a:off x="516712" y="4185320"/>
            <a:ext cx="1524000" cy="577082"/>
          </a:xfrm>
          <a:prstGeom prst="rect">
            <a:avLst/>
          </a:prstGeom>
          <a:noFill/>
          <a:ln w="9525">
            <a:noFill/>
            <a:round/>
            <a:headEnd/>
            <a:tailEnd/>
          </a:ln>
          <a:effectLst/>
        </p:spPr>
        <p:txBody>
          <a:bodyPr wrap="square" lIns="90000" tIns="46800" rIns="90000" bIns="46800">
            <a:spAutoFit/>
          </a:bodyPr>
          <a:lstStyle>
            <a:defPPr>
              <a:defRPr lang="en-US"/>
            </a:defPPr>
            <a:lvl1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990000"/>
                </a:solidFill>
                <a:latin typeface="Calibri" pitchFamily="34" charset="0"/>
                <a:ea typeface="msgothic" charset="0"/>
                <a:cs typeface="msgothic" charset="0"/>
              </a:defRPr>
            </a:lvl1pPr>
          </a:lstStyle>
          <a:p>
            <a:r>
              <a:rPr lang="zh-CN" altLang="en-US" dirty="0"/>
              <a:t>部分链接的可执行目标文件</a:t>
            </a:r>
            <a:endParaRPr lang="en-GB" dirty="0"/>
          </a:p>
        </p:txBody>
      </p:sp>
      <p:sp>
        <p:nvSpPr>
          <p:cNvPr id="23" name="Text Box 21"/>
          <p:cNvSpPr txBox="1">
            <a:spLocks noChangeArrowheads="1"/>
          </p:cNvSpPr>
          <p:nvPr/>
        </p:nvSpPr>
        <p:spPr bwMode="auto">
          <a:xfrm>
            <a:off x="574224" y="3021193"/>
            <a:ext cx="1849368" cy="335799"/>
          </a:xfrm>
          <a:prstGeom prst="rect">
            <a:avLst/>
          </a:prstGeom>
          <a:noFill/>
          <a:ln w="9525">
            <a:noFill/>
            <a:round/>
            <a:headEnd/>
            <a:tailEnd/>
          </a:ln>
          <a:effectLst/>
        </p:spPr>
        <p:txBody>
          <a:bodyPr wrap="square" lIns="90000" tIns="46800" rIns="90000" bIns="46800">
            <a:spAutoFit/>
          </a:bodyPr>
          <a:lstStyle/>
          <a:p>
            <a: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990000"/>
                </a:solidFill>
                <a:latin typeface="Calibri" pitchFamily="34" charset="0"/>
                <a:ea typeface="msgothic" charset="0"/>
                <a:cs typeface="msgothic" charset="0"/>
              </a:rPr>
              <a:t>可重定位目标文件</a:t>
            </a:r>
            <a:endParaRPr lang="en-GB" sz="1600" b="1" dirty="0">
              <a:solidFill>
                <a:srgbClr val="990000"/>
              </a:solidFill>
              <a:latin typeface="Calibri" pitchFamily="34" charset="0"/>
              <a:ea typeface="msgothic" charset="0"/>
              <a:cs typeface="msgothic" charset="0"/>
            </a:endParaRPr>
          </a:p>
        </p:txBody>
      </p:sp>
      <p:sp>
        <p:nvSpPr>
          <p:cNvPr id="24" name="Text Box 22"/>
          <p:cNvSpPr txBox="1">
            <a:spLocks noChangeArrowheads="1"/>
          </p:cNvSpPr>
          <p:nvPr/>
        </p:nvSpPr>
        <p:spPr bwMode="auto">
          <a:xfrm>
            <a:off x="364312" y="5652953"/>
            <a:ext cx="1752600" cy="577082"/>
          </a:xfrm>
          <a:prstGeom prst="rect">
            <a:avLst/>
          </a:prstGeom>
          <a:noFill/>
          <a:ln w="9525">
            <a:noFill/>
            <a:round/>
            <a:headEnd/>
            <a:tailEnd/>
          </a:ln>
          <a:effectLst/>
        </p:spPr>
        <p:txBody>
          <a:bodyPr lIns="90000" tIns="46800" rIns="90000" bIns="46800">
            <a:spAutoFit/>
          </a:bodyPr>
          <a:lstStyle/>
          <a:p>
            <a: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990000"/>
                </a:solidFill>
                <a:latin typeface="Calibri" pitchFamily="34" charset="0"/>
                <a:ea typeface="msgothic" charset="0"/>
                <a:cs typeface="msgothic" charset="0"/>
              </a:rPr>
              <a:t>内存中完全链接的可执行文件</a:t>
            </a:r>
            <a:endParaRPr lang="en-GB" sz="1600" b="1" dirty="0">
              <a:solidFill>
                <a:srgbClr val="990000"/>
              </a:solidFill>
              <a:latin typeface="Calibri" pitchFamily="34" charset="0"/>
              <a:ea typeface="msgothic" charset="0"/>
              <a:cs typeface="msgothic" charset="0"/>
            </a:endParaRPr>
          </a:p>
        </p:txBody>
      </p:sp>
      <p:sp>
        <p:nvSpPr>
          <p:cNvPr id="25" name="Line 23"/>
          <p:cNvSpPr>
            <a:spLocks noChangeShapeType="1"/>
          </p:cNvSpPr>
          <p:nvPr/>
        </p:nvSpPr>
        <p:spPr bwMode="auto">
          <a:xfrm>
            <a:off x="3537725" y="1699020"/>
            <a:ext cx="1587"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 Box 24"/>
          <p:cNvSpPr txBox="1">
            <a:spLocks noChangeArrowheads="1"/>
          </p:cNvSpPr>
          <p:nvPr/>
        </p:nvSpPr>
        <p:spPr bwMode="auto">
          <a:xfrm>
            <a:off x="2939237" y="1462483"/>
            <a:ext cx="1169209"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vector.h</a:t>
            </a:r>
          </a:p>
        </p:txBody>
      </p:sp>
      <p:sp>
        <p:nvSpPr>
          <p:cNvPr id="27" name="Rectangle 25"/>
          <p:cNvSpPr>
            <a:spLocks noChangeArrowheads="1"/>
          </p:cNvSpPr>
          <p:nvPr/>
        </p:nvSpPr>
        <p:spPr bwMode="auto">
          <a:xfrm>
            <a:off x="2208987" y="4896245"/>
            <a:ext cx="1657350" cy="57199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加载器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err="1">
                <a:ln>
                  <a:noFill/>
                </a:ln>
                <a:solidFill>
                  <a:sysClr val="windowText" lastClr="000000"/>
                </a:solidFill>
                <a:effectLst/>
                <a:uLnTx/>
                <a:uFillTx/>
                <a:latin typeface="Courier New" pitchFamily="49" charset="0"/>
                <a:ea typeface="msgothic" charset="0"/>
                <a:cs typeface="msgothic" charset="0"/>
              </a:rPr>
              <a:t>execve</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28" name="Text Box 26"/>
          <p:cNvSpPr txBox="1">
            <a:spLocks noChangeArrowheads="1"/>
          </p:cNvSpPr>
          <p:nvPr/>
        </p:nvSpPr>
        <p:spPr bwMode="auto">
          <a:xfrm>
            <a:off x="4439816" y="1662852"/>
            <a:ext cx="7488832" cy="325988"/>
          </a:xfrm>
          <a:prstGeom prst="rect">
            <a:avLst/>
          </a:prstGeom>
          <a:noFill/>
          <a:ln w="19050">
            <a:solidFill>
              <a:srgbClr val="0070C0"/>
            </a:solidFill>
            <a:round/>
            <a:headEnd/>
            <a:tailEnd/>
          </a:ln>
          <a:effectLst/>
        </p:spPr>
        <p:txBody>
          <a:bodyPr wrap="squar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err="1">
                <a:solidFill>
                  <a:srgbClr val="990000"/>
                </a:solidFill>
                <a:latin typeface="Courier New" pitchFamily="49" charset="0"/>
                <a:ea typeface="msgothic" charset="0"/>
                <a:cs typeface="msgothic" charset="0"/>
              </a:rPr>
              <a:t>linu</a:t>
            </a:r>
            <a:r>
              <a:rPr lang="en-GB" sz="1600" b="1" dirty="0">
                <a:solidFill>
                  <a:srgbClr val="990000"/>
                </a:solidFill>
                <a:latin typeface="Courier New" pitchFamily="49" charset="0"/>
                <a:ea typeface="msgothic" charset="0"/>
                <a:cs typeface="msgothic" charset="0"/>
              </a:rPr>
              <a:t>x&gt; </a:t>
            </a:r>
            <a:r>
              <a:rPr lang="en-GB" sz="1600" b="1" dirty="0" err="1">
                <a:solidFill>
                  <a:srgbClr val="990000"/>
                </a:solidFill>
                <a:latin typeface="Courier New" pitchFamily="49" charset="0"/>
                <a:ea typeface="msgothic" charset="0"/>
                <a:cs typeface="msgothic" charset="0"/>
              </a:rPr>
              <a:t>gcc</a:t>
            </a:r>
            <a:r>
              <a:rPr lang="en-GB" sz="1600" b="1" dirty="0">
                <a:solidFill>
                  <a:srgbClr val="990000"/>
                </a:solidFill>
                <a:latin typeface="Courier New" pitchFamily="49" charset="0"/>
                <a:ea typeface="msgothic" charset="0"/>
                <a:cs typeface="msgothic" charset="0"/>
              </a:rPr>
              <a:t> -</a:t>
            </a:r>
            <a:r>
              <a:rPr lang="en-GB" sz="1600" b="1" dirty="0">
                <a:solidFill>
                  <a:srgbClr val="FF0000"/>
                </a:solidFill>
                <a:latin typeface="Courier New" pitchFamily="49" charset="0"/>
                <a:ea typeface="msgothic" charset="0"/>
                <a:cs typeface="msgothic" charset="0"/>
              </a:rPr>
              <a:t>shared</a:t>
            </a:r>
            <a:r>
              <a:rPr lang="en-GB" sz="1600" b="1" dirty="0">
                <a:solidFill>
                  <a:srgbClr val="990000"/>
                </a:solidFill>
                <a:latin typeface="Courier New" pitchFamily="49" charset="0"/>
                <a:ea typeface="msgothic" charset="0"/>
                <a:cs typeface="msgothic" charset="0"/>
              </a:rPr>
              <a:t> –</a:t>
            </a:r>
            <a:r>
              <a:rPr lang="en-GB" sz="1600" b="1" dirty="0" err="1">
                <a:solidFill>
                  <a:srgbClr val="FF0000"/>
                </a:solidFill>
                <a:latin typeface="Courier New" pitchFamily="49" charset="0"/>
                <a:ea typeface="msgothic" charset="0"/>
                <a:cs typeface="msgothic" charset="0"/>
              </a:rPr>
              <a:t>fpic</a:t>
            </a:r>
            <a:r>
              <a:rPr lang="en-GB" sz="1600" b="1" dirty="0">
                <a:solidFill>
                  <a:srgbClr val="990000"/>
                </a:solidFill>
                <a:latin typeface="Courier New" pitchFamily="49" charset="0"/>
                <a:ea typeface="msgothic" charset="0"/>
                <a:cs typeface="msgothic" charset="0"/>
              </a:rPr>
              <a:t> -o libvector.so </a:t>
            </a:r>
            <a:r>
              <a:rPr lang="en-GB" sz="1600" b="1" dirty="0" err="1">
                <a:solidFill>
                  <a:srgbClr val="990000"/>
                </a:solidFill>
                <a:latin typeface="Courier New" pitchFamily="49" charset="0"/>
                <a:ea typeface="msgothic" charset="0"/>
                <a:cs typeface="msgothic" charset="0"/>
              </a:rPr>
              <a:t>addvec.c</a:t>
            </a:r>
            <a:r>
              <a:rPr lang="en-GB" sz="1600" b="1" dirty="0">
                <a:solidFill>
                  <a:srgbClr val="990000"/>
                </a:solidFill>
                <a:latin typeface="Courier New" pitchFamily="49" charset="0"/>
                <a:ea typeface="msgothic" charset="0"/>
                <a:cs typeface="msgothic" charset="0"/>
              </a:rPr>
              <a:t> </a:t>
            </a:r>
            <a:r>
              <a:rPr lang="en-GB" sz="1600" b="1" dirty="0" err="1">
                <a:solidFill>
                  <a:srgbClr val="990000"/>
                </a:solidFill>
                <a:latin typeface="Courier New" pitchFamily="49" charset="0"/>
                <a:ea typeface="msgothic" charset="0"/>
                <a:cs typeface="msgothic" charset="0"/>
              </a:rPr>
              <a:t>multvec.c</a:t>
            </a:r>
            <a:endParaRPr lang="en-GB" sz="1600" b="1" dirty="0">
              <a:solidFill>
                <a:srgbClr val="990000"/>
              </a:solidFill>
              <a:latin typeface="Courier New" pitchFamily="49" charset="0"/>
              <a:ea typeface="msgothic" charset="0"/>
              <a:cs typeface="msgothic" charset="0"/>
            </a:endParaRPr>
          </a:p>
        </p:txBody>
      </p:sp>
      <p:sp>
        <p:nvSpPr>
          <p:cNvPr id="29" name="Line 27"/>
          <p:cNvSpPr>
            <a:spLocks noChangeShapeType="1"/>
          </p:cNvSpPr>
          <p:nvPr/>
        </p:nvSpPr>
        <p:spPr bwMode="auto">
          <a:xfrm flipH="1" flipV="1">
            <a:off x="5743575" y="1263014"/>
            <a:ext cx="856479" cy="364287"/>
          </a:xfrm>
          <a:prstGeom prst="line">
            <a:avLst/>
          </a:prstGeom>
          <a:noFill/>
          <a:ln w="25560">
            <a:solidFill>
              <a:srgbClr val="000000"/>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 Box 26"/>
          <p:cNvSpPr txBox="1">
            <a:spLocks noChangeArrowheads="1"/>
          </p:cNvSpPr>
          <p:nvPr/>
        </p:nvSpPr>
        <p:spPr bwMode="auto">
          <a:xfrm>
            <a:off x="516712" y="908720"/>
            <a:ext cx="5119007" cy="325988"/>
          </a:xfrm>
          <a:prstGeom prst="rect">
            <a:avLst/>
          </a:prstGeom>
          <a:noFill/>
          <a:ln w="19050">
            <a:solidFill>
              <a:srgbClr val="0070C0"/>
            </a:solidFill>
            <a:round/>
            <a:headEnd/>
            <a:tailEnd/>
          </a:ln>
          <a:effectLst/>
        </p:spPr>
        <p:txBody>
          <a:bodyPr wrap="none" lIns="90000" tIns="46800" rIns="90000" bIns="46800">
            <a:spAutoFit/>
          </a:bodyPr>
          <a:lstStyle/>
          <a:p>
            <a:pPr eaLnBrk="1" fontAlgn="auto" hangingPunct="1">
              <a:lnSpc>
                <a:spcPct val="94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kern="0" dirty="0" err="1">
                <a:latin typeface="Courier New" pitchFamily="49" charset="0"/>
                <a:ea typeface="msgothic" charset="0"/>
                <a:cs typeface="msgothic" charset="0"/>
              </a:rPr>
              <a:t>linu</a:t>
            </a:r>
            <a:r>
              <a:rPr kumimoji="0" lang="en-GB" sz="1600" b="1" i="0" u="none" strike="noStrike" kern="0" cap="none" spc="0" normalizeH="0" baseline="0" noProof="0" dirty="0">
                <a:ln>
                  <a:noFill/>
                </a:ln>
                <a:effectLst/>
                <a:uLnTx/>
                <a:uFillTx/>
                <a:latin typeface="Courier New" pitchFamily="49" charset="0"/>
                <a:ea typeface="msgothic" charset="0"/>
                <a:cs typeface="msgothic" charset="0"/>
              </a:rPr>
              <a:t>x&gt; </a:t>
            </a:r>
            <a:r>
              <a:rPr kumimoji="0" lang="en-GB" sz="1600" b="1" i="0" u="none" strike="noStrike" kern="0" cap="none" spc="0" normalizeH="0" baseline="0" noProof="0" dirty="0" err="1">
                <a:ln>
                  <a:noFill/>
                </a:ln>
                <a:effectLst/>
                <a:uLnTx/>
                <a:uFillTx/>
                <a:latin typeface="Courier New" pitchFamily="49" charset="0"/>
                <a:ea typeface="msgothic" charset="0"/>
                <a:cs typeface="msgothic" charset="0"/>
              </a:rPr>
              <a:t>gcc</a:t>
            </a:r>
            <a:r>
              <a:rPr kumimoji="0" lang="en-GB" sz="1600" b="1" i="0" u="none" strike="noStrike" kern="0" cap="none" spc="0" normalizeH="0" baseline="0" noProof="0" dirty="0">
                <a:ln>
                  <a:noFill/>
                </a:ln>
                <a:effectLst/>
                <a:uLnTx/>
                <a:uFillTx/>
                <a:latin typeface="Courier New" pitchFamily="49" charset="0"/>
                <a:ea typeface="msgothic" charset="0"/>
                <a:cs typeface="msgothic" charset="0"/>
              </a:rPr>
              <a:t> -o p2 main2.c ./</a:t>
            </a:r>
            <a:r>
              <a:rPr kumimoji="0" lang="en-GB" altLang="zh-CN" sz="1600" i="0" u="none" strike="noStrike" kern="0" cap="none" spc="0" normalizeH="0" baseline="0" noProof="0" dirty="0">
                <a:ln>
                  <a:noFill/>
                </a:ln>
                <a:solidFill>
                  <a:srgbClr val="FF0000"/>
                </a:solidFill>
                <a:effectLst/>
                <a:uLnTx/>
                <a:uFillTx/>
                <a:latin typeface="Courier New" pitchFamily="49" charset="0"/>
                <a:ea typeface="msgothic" charset="0"/>
                <a:cs typeface="msgothic" charset="0"/>
              </a:rPr>
              <a:t>libvector.so</a:t>
            </a:r>
            <a:endParaRPr kumimoji="0" lang="en-GB" sz="1600" i="0" u="none" strike="noStrike" kern="0" cap="none" spc="0" normalizeH="0" baseline="0" noProof="0" dirty="0">
              <a:ln>
                <a:noFill/>
              </a:ln>
              <a:solidFill>
                <a:srgbClr val="FF0000"/>
              </a:solidFill>
              <a:effectLst/>
              <a:uLnTx/>
              <a:uFillTx/>
              <a:latin typeface="Courier New" pitchFamily="49" charset="0"/>
              <a:ea typeface="msgothic" charset="0"/>
              <a:cs typeface="msgothic" charset="0"/>
            </a:endParaRPr>
          </a:p>
        </p:txBody>
      </p:sp>
    </p:spTree>
    <p:extLst>
      <p:ext uri="{BB962C8B-B14F-4D97-AF65-F5344CB8AC3E}">
        <p14:creationId xmlns:p14="http://schemas.microsoft.com/office/powerpoint/2010/main" val="255165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应用程序加载时链接</a:t>
            </a:r>
          </a:p>
        </p:txBody>
      </p:sp>
      <p:sp>
        <p:nvSpPr>
          <p:cNvPr id="126979" name="Rectangle 3"/>
          <p:cNvSpPr>
            <a:spLocks noGrp="1" noChangeArrowheads="1"/>
          </p:cNvSpPr>
          <p:nvPr>
            <p:ph type="body" sz="half" idx="4294967295"/>
          </p:nvPr>
        </p:nvSpPr>
        <p:spPr>
          <a:xfrm>
            <a:off x="263352" y="692696"/>
            <a:ext cx="11496600" cy="5904656"/>
          </a:xfrm>
        </p:spPr>
        <p:txBody>
          <a:bodyPr>
            <a:normAutofit/>
          </a:bodyPr>
          <a:lstStyle/>
          <a:p>
            <a:pPr>
              <a:lnSpc>
                <a:spcPct val="150000"/>
              </a:lnSpc>
            </a:pPr>
            <a:r>
              <a:rPr lang="en-US" altLang="zh-CN" sz="2000" dirty="0"/>
              <a:t> </a:t>
            </a:r>
            <a:r>
              <a:rPr lang="zh-CN" altLang="en-US" sz="2400" dirty="0"/>
              <a:t>在应用程序被</a:t>
            </a:r>
            <a:r>
              <a:rPr lang="zh-CN" altLang="en-US" sz="2400" dirty="0">
                <a:solidFill>
                  <a:srgbClr val="FF0000"/>
                </a:solidFill>
              </a:rPr>
              <a:t>加载后</a:t>
            </a:r>
            <a:r>
              <a:rPr lang="zh-CN" altLang="en-US" sz="2400" dirty="0"/>
              <a:t>、</a:t>
            </a:r>
            <a:r>
              <a:rPr lang="zh-CN" altLang="en-US" sz="2400" dirty="0">
                <a:solidFill>
                  <a:srgbClr val="FF0000"/>
                </a:solidFill>
              </a:rPr>
              <a:t>执行前</a:t>
            </a:r>
            <a:r>
              <a:rPr lang="zh-CN" altLang="en-US" sz="2400" dirty="0"/>
              <a:t>时，动态链接器加载和链接共享库</a:t>
            </a:r>
            <a:endParaRPr lang="zh-CN" altLang="en-US" sz="2000" dirty="0"/>
          </a:p>
          <a:p>
            <a:pPr lvl="1">
              <a:lnSpc>
                <a:spcPct val="150000"/>
              </a:lnSpc>
            </a:pPr>
            <a:r>
              <a:rPr lang="zh-CN" altLang="en-US" sz="2000" b="0" dirty="0"/>
              <a:t> </a:t>
            </a:r>
            <a:r>
              <a:rPr lang="en-US" altLang="zh-CN" sz="2000" dirty="0">
                <a:latin typeface="Courier New" pitchFamily="49" charset="0"/>
                <a:cs typeface="Courier New" pitchFamily="49" charset="0"/>
              </a:rPr>
              <a:t>p2</a:t>
            </a:r>
            <a:r>
              <a:rPr lang="en-US" altLang="zh-CN" sz="2000" b="0" dirty="0">
                <a:latin typeface="Courier New" pitchFamily="49" charset="0"/>
                <a:cs typeface="Courier New" pitchFamily="49" charset="0"/>
              </a:rPr>
              <a:t> </a:t>
            </a:r>
            <a:r>
              <a:rPr lang="zh-CN" altLang="en-US" sz="2000" b="0" dirty="0"/>
              <a:t>包含一个 </a:t>
            </a:r>
            <a:r>
              <a:rPr lang="en-US" altLang="zh-CN" sz="2000" dirty="0">
                <a:latin typeface="Courier New" pitchFamily="49" charset="0"/>
                <a:cs typeface="Courier New" pitchFamily="49" charset="0"/>
              </a:rPr>
              <a:t>.</a:t>
            </a:r>
            <a:r>
              <a:rPr lang="en-US" altLang="zh-CN" sz="2000" dirty="0" err="1">
                <a:latin typeface="Courier New" pitchFamily="49" charset="0"/>
                <a:cs typeface="Courier New" pitchFamily="49" charset="0"/>
              </a:rPr>
              <a:t>interp</a:t>
            </a:r>
            <a:r>
              <a:rPr lang="en-US" altLang="zh-CN" sz="2000" dirty="0">
                <a:latin typeface="Courier New" pitchFamily="49" charset="0"/>
                <a:cs typeface="Courier New" pitchFamily="49" charset="0"/>
              </a:rPr>
              <a:t> </a:t>
            </a:r>
            <a:r>
              <a:rPr lang="zh-CN" altLang="en-US" sz="2000" b="0" dirty="0"/>
              <a:t>节，这一节包含动态链接器的路径名，动态链接器本身就是一个共享目标（如在 </a:t>
            </a:r>
            <a:r>
              <a:rPr lang="en-US" altLang="zh-CN" sz="2000" b="0" dirty="0"/>
              <a:t>Linux </a:t>
            </a:r>
            <a:r>
              <a:rPr lang="zh-CN" altLang="en-US" sz="2000" b="0" dirty="0"/>
              <a:t>系统上的 </a:t>
            </a:r>
            <a:r>
              <a:rPr lang="en-US" altLang="zh-CN" sz="2000" dirty="0">
                <a:latin typeface="Courier New" pitchFamily="49" charset="0"/>
                <a:cs typeface="Courier New" pitchFamily="49" charset="0"/>
              </a:rPr>
              <a:t>ld-linux.so</a:t>
            </a:r>
            <a:r>
              <a:rPr lang="en-US" altLang="zh-CN" sz="2000" b="0" dirty="0"/>
              <a:t>)</a:t>
            </a:r>
          </a:p>
          <a:p>
            <a:pPr lvl="1">
              <a:lnSpc>
                <a:spcPct val="150000"/>
              </a:lnSpc>
            </a:pPr>
            <a:endParaRPr lang="en-US" altLang="zh-CN" sz="2000" b="0" dirty="0"/>
          </a:p>
          <a:p>
            <a:pPr lvl="1">
              <a:lnSpc>
                <a:spcPct val="150000"/>
              </a:lnSpc>
            </a:pPr>
            <a:r>
              <a:rPr lang="en-US" altLang="zh-CN" sz="2000" b="0" dirty="0"/>
              <a:t> </a:t>
            </a:r>
            <a:r>
              <a:rPr lang="zh-CN" altLang="en-US" sz="2000" b="0" dirty="0"/>
              <a:t>加载器不会像它通常所做地那样将控制传递给应用，而是加载和运行这个动态链接器</a:t>
            </a:r>
            <a:endParaRPr lang="en-US" altLang="zh-CN" sz="2000" b="0" dirty="0"/>
          </a:p>
          <a:p>
            <a:pPr lvl="1">
              <a:lnSpc>
                <a:spcPct val="150000"/>
              </a:lnSpc>
            </a:pPr>
            <a:endParaRPr lang="en-US" altLang="zh-CN" sz="2000" b="0" dirty="0"/>
          </a:p>
          <a:p>
            <a:pPr lvl="1">
              <a:lnSpc>
                <a:spcPct val="150000"/>
              </a:lnSpc>
            </a:pPr>
            <a:r>
              <a:rPr lang="zh-CN" altLang="en-US" sz="2000" b="0" dirty="0"/>
              <a:t> 动态链接器通过执行下面的重定位完成链接任务：</a:t>
            </a:r>
            <a:endParaRPr lang="en-US" altLang="zh-CN" sz="2000" b="0" dirty="0"/>
          </a:p>
          <a:p>
            <a:pPr lvl="2">
              <a:lnSpc>
                <a:spcPct val="150000"/>
              </a:lnSpc>
            </a:pPr>
            <a:r>
              <a:rPr lang="zh-CN" altLang="en-US" sz="2000" b="0" dirty="0"/>
              <a:t> </a:t>
            </a:r>
            <a:r>
              <a:rPr lang="zh-CN" altLang="en-US" b="0" dirty="0"/>
              <a:t>重定位 </a:t>
            </a:r>
            <a:r>
              <a:rPr lang="en-US" altLang="zh-CN" dirty="0">
                <a:latin typeface="Courier New" pitchFamily="49" charset="0"/>
                <a:cs typeface="Courier New" pitchFamily="49" charset="0"/>
              </a:rPr>
              <a:t>libc.so</a:t>
            </a:r>
            <a:r>
              <a:rPr lang="en-US" altLang="zh-CN" b="0" dirty="0"/>
              <a:t> </a:t>
            </a:r>
            <a:r>
              <a:rPr lang="zh-CN" altLang="en-US" b="0" dirty="0"/>
              <a:t>的文本和数据到某个内存段</a:t>
            </a:r>
          </a:p>
          <a:p>
            <a:pPr lvl="2">
              <a:lnSpc>
                <a:spcPct val="150000"/>
              </a:lnSpc>
            </a:pPr>
            <a:r>
              <a:rPr lang="en-US" altLang="zh-CN" b="0" dirty="0"/>
              <a:t> </a:t>
            </a:r>
            <a:r>
              <a:rPr lang="zh-CN" altLang="en-US" b="0" dirty="0"/>
              <a:t>重定位 </a:t>
            </a:r>
            <a:r>
              <a:rPr lang="en-US" altLang="zh-CN" dirty="0">
                <a:latin typeface="Courier New" pitchFamily="49" charset="0"/>
                <a:cs typeface="Courier New" pitchFamily="49" charset="0"/>
              </a:rPr>
              <a:t>libvector.so</a:t>
            </a:r>
            <a:r>
              <a:rPr lang="en-US" altLang="zh-CN" b="0" dirty="0"/>
              <a:t> </a:t>
            </a:r>
            <a:r>
              <a:rPr lang="zh-CN" altLang="en-US" b="0" dirty="0"/>
              <a:t>的文本和数据到另一个内存段</a:t>
            </a:r>
          </a:p>
          <a:p>
            <a:pPr lvl="2">
              <a:lnSpc>
                <a:spcPct val="150000"/>
              </a:lnSpc>
            </a:pPr>
            <a:r>
              <a:rPr lang="en-US" altLang="zh-CN" b="0" dirty="0"/>
              <a:t> </a:t>
            </a:r>
            <a:r>
              <a:rPr lang="zh-CN" altLang="en-US" b="0" dirty="0"/>
              <a:t>重定位 </a:t>
            </a:r>
            <a:r>
              <a:rPr lang="en-US" altLang="zh-CN" dirty="0">
                <a:latin typeface="Courier New" pitchFamily="49" charset="0"/>
                <a:cs typeface="Courier New" pitchFamily="49" charset="0"/>
              </a:rPr>
              <a:t>p2</a:t>
            </a:r>
            <a:r>
              <a:rPr lang="en-US" altLang="zh-CN" b="0" dirty="0"/>
              <a:t> </a:t>
            </a:r>
            <a:r>
              <a:rPr lang="zh-CN" altLang="en-US" b="0" dirty="0"/>
              <a:t>中所有对由 </a:t>
            </a:r>
            <a:r>
              <a:rPr lang="en-US" altLang="zh-CN" dirty="0">
                <a:latin typeface="Courier New" pitchFamily="49" charset="0"/>
                <a:cs typeface="Courier New" pitchFamily="49" charset="0"/>
              </a:rPr>
              <a:t>libc.so</a:t>
            </a:r>
            <a:r>
              <a:rPr lang="en-US" altLang="zh-CN" b="0" dirty="0"/>
              <a:t> </a:t>
            </a:r>
            <a:r>
              <a:rPr lang="zh-CN" altLang="en-US" b="0" dirty="0"/>
              <a:t>和 </a:t>
            </a:r>
            <a:r>
              <a:rPr lang="en-US" altLang="zh-CN" dirty="0">
                <a:latin typeface="Courier New" pitchFamily="49" charset="0"/>
                <a:cs typeface="Courier New" pitchFamily="49" charset="0"/>
              </a:rPr>
              <a:t>libvector.so</a:t>
            </a:r>
            <a:r>
              <a:rPr lang="en-US" altLang="zh-CN" b="0" dirty="0">
                <a:latin typeface="Courier New" pitchFamily="49" charset="0"/>
                <a:cs typeface="Courier New" pitchFamily="49" charset="0"/>
              </a:rPr>
              <a:t> </a:t>
            </a:r>
            <a:r>
              <a:rPr lang="zh-CN" altLang="en-US" b="0" dirty="0"/>
              <a:t>定义的符号的引用</a:t>
            </a:r>
            <a:endParaRPr lang="en-US" altLang="zh-CN" b="0" dirty="0"/>
          </a:p>
          <a:p>
            <a:pPr lvl="2">
              <a:lnSpc>
                <a:spcPct val="150000"/>
              </a:lnSpc>
            </a:pPr>
            <a:endParaRPr lang="en-US" altLang="zh-CN" b="0" dirty="0"/>
          </a:p>
          <a:p>
            <a:pPr lvl="1">
              <a:lnSpc>
                <a:spcPct val="150000"/>
              </a:lnSpc>
            </a:pPr>
            <a:r>
              <a:rPr lang="zh-CN" altLang="en-US" sz="2000" b="0" dirty="0"/>
              <a:t> 动态链接器将控制传递给应用程序</a:t>
            </a:r>
            <a:endParaRPr lang="en-US" altLang="zh-CN" b="0" dirty="0"/>
          </a:p>
          <a:p>
            <a:pPr lvl="2">
              <a:lnSpc>
                <a:spcPct val="150000"/>
              </a:lnSpc>
            </a:pPr>
            <a:r>
              <a:rPr lang="en-US" altLang="zh-CN" b="0" dirty="0"/>
              <a:t> </a:t>
            </a:r>
            <a:r>
              <a:rPr lang="zh-CN" altLang="en-US" b="0" dirty="0"/>
              <a:t>从这个时刻开始，共享库的位置就固定了，并且在程序执行的过程中都不会改变 </a:t>
            </a:r>
            <a:endParaRPr lang="en-US" altLang="zh-CN" b="0" dirty="0"/>
          </a:p>
        </p:txBody>
      </p:sp>
    </p:spTree>
    <p:extLst>
      <p:ext uri="{BB962C8B-B14F-4D97-AF65-F5344CB8AC3E}">
        <p14:creationId xmlns:p14="http://schemas.microsoft.com/office/powerpoint/2010/main" val="2551658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t> 动态链接过程 </a:t>
            </a:r>
            <a:r>
              <a:rPr lang="en-US" altLang="zh-CN" sz="2400" dirty="0"/>
              <a:t>—— </a:t>
            </a:r>
            <a:r>
              <a:rPr lang="en-US" altLang="zh-CN" sz="2400" i="0" dirty="0">
                <a:latin typeface="+mn-lt"/>
              </a:rPr>
              <a:t>2. </a:t>
            </a:r>
            <a:r>
              <a:rPr lang="zh-CN" altLang="en-US" sz="2400" i="0" dirty="0">
                <a:latin typeface="+mn-lt"/>
              </a:rPr>
              <a:t> 应用程序运行时链接</a:t>
            </a:r>
          </a:p>
        </p:txBody>
      </p:sp>
      <p:sp>
        <p:nvSpPr>
          <p:cNvPr id="126979" name="Rectangle 3"/>
          <p:cNvSpPr>
            <a:spLocks noGrp="1" noChangeArrowheads="1"/>
          </p:cNvSpPr>
          <p:nvPr>
            <p:ph type="body" sz="half" idx="4294967295"/>
          </p:nvPr>
        </p:nvSpPr>
        <p:spPr>
          <a:xfrm>
            <a:off x="360040" y="764704"/>
            <a:ext cx="11496600" cy="5445344"/>
          </a:xfrm>
        </p:spPr>
        <p:txBody>
          <a:bodyPr>
            <a:normAutofit/>
          </a:bodyPr>
          <a:lstStyle/>
          <a:p>
            <a:r>
              <a:rPr lang="en-US" altLang="zh-CN" dirty="0"/>
              <a:t> </a:t>
            </a:r>
            <a:r>
              <a:rPr lang="zh-CN" altLang="en-US" dirty="0"/>
              <a:t>和加载时链接的方式不同，</a:t>
            </a:r>
            <a:r>
              <a:rPr lang="zh-CN" altLang="en-US" dirty="0">
                <a:solidFill>
                  <a:srgbClr val="FF0000"/>
                </a:solidFill>
              </a:rPr>
              <a:t>无需在编译时将库链接到应用中</a:t>
            </a:r>
            <a:endParaRPr lang="en-US" altLang="zh-CN" dirty="0">
              <a:solidFill>
                <a:srgbClr val="FF0000"/>
              </a:solidFill>
            </a:endParaRPr>
          </a:p>
          <a:p>
            <a:r>
              <a:rPr lang="en-US" altLang="zh-CN" dirty="0"/>
              <a:t> Linux </a:t>
            </a:r>
            <a:r>
              <a:rPr lang="zh-CN" altLang="en-US" dirty="0"/>
              <a:t>系统为动态链接器提供了一个简单的接口，允许应用程序在运行时加载和链接共享库</a:t>
            </a:r>
          </a:p>
        </p:txBody>
      </p:sp>
      <p:sp>
        <p:nvSpPr>
          <p:cNvPr id="4" name="Text Box 26"/>
          <p:cNvSpPr txBox="1">
            <a:spLocks noChangeArrowheads="1"/>
          </p:cNvSpPr>
          <p:nvPr/>
        </p:nvSpPr>
        <p:spPr bwMode="auto">
          <a:xfrm>
            <a:off x="7032104" y="798756"/>
            <a:ext cx="4748714"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err="1">
                <a:solidFill>
                  <a:schemeClr val="accent2"/>
                </a:solidFill>
                <a:latin typeface="Courier New" pitchFamily="49" charset="0"/>
                <a:ea typeface="msgothic" charset="0"/>
                <a:cs typeface="msgothic" charset="0"/>
              </a:rPr>
              <a:t>linu</a:t>
            </a:r>
            <a:r>
              <a:rPr lang="en-GB" sz="1600" b="1" dirty="0">
                <a:solidFill>
                  <a:schemeClr val="accent2"/>
                </a:solidFill>
                <a:latin typeface="Courier New" pitchFamily="49" charset="0"/>
                <a:ea typeface="msgothic" charset="0"/>
                <a:cs typeface="msgothic" charset="0"/>
              </a:rPr>
              <a:t>x&gt; </a:t>
            </a:r>
            <a:r>
              <a:rPr lang="pl-PL" sz="1600" dirty="0">
                <a:solidFill>
                  <a:schemeClr val="accent2"/>
                </a:solidFill>
                <a:latin typeface="Courier New" pitchFamily="49" charset="0"/>
                <a:ea typeface="msgothic" charset="0"/>
                <a:cs typeface="msgothic" charset="0"/>
              </a:rPr>
              <a:t>gcc -rdynamic -o p</a:t>
            </a:r>
            <a:r>
              <a:rPr lang="en-US" sz="1600" dirty="0">
                <a:solidFill>
                  <a:schemeClr val="accent2"/>
                </a:solidFill>
                <a:latin typeface="Courier New" pitchFamily="49" charset="0"/>
                <a:ea typeface="msgothic" charset="0"/>
                <a:cs typeface="msgothic" charset="0"/>
              </a:rPr>
              <a:t>3</a:t>
            </a:r>
            <a:r>
              <a:rPr lang="pl-PL" sz="1600" dirty="0">
                <a:solidFill>
                  <a:schemeClr val="accent2"/>
                </a:solidFill>
                <a:latin typeface="Courier New" pitchFamily="49" charset="0"/>
                <a:ea typeface="msgothic" charset="0"/>
                <a:cs typeface="msgothic" charset="0"/>
              </a:rPr>
              <a:t> dll.c -ldl</a:t>
            </a:r>
            <a:endParaRPr lang="en-GB" sz="1600" b="1" dirty="0">
              <a:solidFill>
                <a:schemeClr val="accent2"/>
              </a:solidFill>
              <a:latin typeface="Courier New" pitchFamily="49" charset="0"/>
              <a:ea typeface="msgothic" charset="0"/>
              <a:cs typeface="msgothic"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1535342"/>
            <a:ext cx="6553200" cy="520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87555" y="1763942"/>
            <a:ext cx="622036"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7" name="TextBox 6"/>
          <p:cNvSpPr txBox="1"/>
          <p:nvPr/>
        </p:nvSpPr>
        <p:spPr>
          <a:xfrm>
            <a:off x="4115834" y="3364142"/>
            <a:ext cx="2196190" cy="208874"/>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8" name="TextBox 7"/>
          <p:cNvSpPr txBox="1"/>
          <p:nvPr/>
        </p:nvSpPr>
        <p:spPr>
          <a:xfrm>
            <a:off x="3633373" y="5845546"/>
            <a:ext cx="717852"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9" name="TextBox 8"/>
          <p:cNvSpPr txBox="1"/>
          <p:nvPr/>
        </p:nvSpPr>
        <p:spPr>
          <a:xfrm>
            <a:off x="3235020" y="4958306"/>
            <a:ext cx="1852868" cy="198886"/>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Tree>
    <p:extLst>
      <p:ext uri="{BB962C8B-B14F-4D97-AF65-F5344CB8AC3E}">
        <p14:creationId xmlns:p14="http://schemas.microsoft.com/office/powerpoint/2010/main" val="25516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11610" y="1183889"/>
            <a:ext cx="4468566" cy="5447134"/>
            <a:chOff x="839416" y="908720"/>
            <a:chExt cx="4468566" cy="5447134"/>
          </a:xfrm>
        </p:grpSpPr>
        <p:pic>
          <p:nvPicPr>
            <p:cNvPr id="2" name="图片 1"/>
            <p:cNvPicPr>
              <a:picLocks noChangeAspect="1"/>
            </p:cNvPicPr>
            <p:nvPr/>
          </p:nvPicPr>
          <p:blipFill>
            <a:blip r:embed="rId3"/>
            <a:stretch>
              <a:fillRect/>
            </a:stretch>
          </p:blipFill>
          <p:spPr>
            <a:xfrm>
              <a:off x="839416" y="908720"/>
              <a:ext cx="4468566" cy="5447134"/>
            </a:xfrm>
            <a:prstGeom prst="rect">
              <a:avLst/>
            </a:prstGeom>
          </p:spPr>
        </p:pic>
        <p:cxnSp>
          <p:nvCxnSpPr>
            <p:cNvPr id="5" name="直接连接符 4"/>
            <p:cNvCxnSpPr/>
            <p:nvPr/>
          </p:nvCxnSpPr>
          <p:spPr bwMode="auto">
            <a:xfrm>
              <a:off x="1055440" y="256490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1062874" y="2887774"/>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1" name="直接连接符 10"/>
            <p:cNvCxnSpPr/>
            <p:nvPr/>
          </p:nvCxnSpPr>
          <p:spPr bwMode="auto">
            <a:xfrm>
              <a:off x="1055440" y="321297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3" name="直接连接符 12"/>
            <p:cNvCxnSpPr/>
            <p:nvPr/>
          </p:nvCxnSpPr>
          <p:spPr bwMode="auto">
            <a:xfrm>
              <a:off x="1055440" y="3573016"/>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4" name="直接连接符 13"/>
            <p:cNvCxnSpPr/>
            <p:nvPr/>
          </p:nvCxnSpPr>
          <p:spPr bwMode="auto">
            <a:xfrm>
              <a:off x="1062874" y="458112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5" name="直接连接符 14"/>
            <p:cNvCxnSpPr/>
            <p:nvPr/>
          </p:nvCxnSpPr>
          <p:spPr bwMode="auto">
            <a:xfrm>
              <a:off x="1055440" y="494116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6" name="直接连接符 15"/>
            <p:cNvCxnSpPr/>
            <p:nvPr/>
          </p:nvCxnSpPr>
          <p:spPr bwMode="auto">
            <a:xfrm>
              <a:off x="1062874" y="5949280"/>
              <a:ext cx="1656184" cy="0"/>
            </a:xfrm>
            <a:prstGeom prst="line">
              <a:avLst/>
            </a:prstGeom>
            <a:noFill/>
            <a:ln w="12700" cap="flat" cmpd="sng" algn="ctr">
              <a:solidFill>
                <a:schemeClr val="accent1"/>
              </a:solidFill>
              <a:prstDash val="solid"/>
              <a:round/>
              <a:headEnd type="none" w="med" len="med"/>
              <a:tailEnd type="none" w="med" len="med"/>
            </a:ln>
            <a:effectLst/>
          </p:spPr>
        </p:cxnSp>
      </p:grpSp>
      <p:sp>
        <p:nvSpPr>
          <p:cNvPr id="12" name="Rectangle 2"/>
          <p:cNvSpPr txBox="1">
            <a:spLocks noChangeArrowheads="1"/>
          </p:cNvSpPr>
          <p:nvPr/>
        </p:nvSpPr>
        <p:spPr bwMode="auto">
          <a:xfrm>
            <a:off x="47328" y="252000"/>
            <a:ext cx="7272808" cy="43204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dirty="0">
                <a:latin typeface="+mn-lt"/>
              </a:rPr>
              <a:t>  可重定位目标文件 </a:t>
            </a:r>
            <a:r>
              <a:rPr lang="en-US" altLang="zh-CN" sz="2400" kern="0" dirty="0" err="1">
                <a:latin typeface="+mn-lt"/>
              </a:rPr>
              <a:t>swap.o</a:t>
            </a:r>
            <a:endParaRPr lang="zh-CN" altLang="en-US" sz="2400" kern="0" dirty="0">
              <a:latin typeface="+mn-lt"/>
            </a:endParaRPr>
          </a:p>
        </p:txBody>
      </p:sp>
      <p:grpSp>
        <p:nvGrpSpPr>
          <p:cNvPr id="6" name="组合 5"/>
          <p:cNvGrpSpPr/>
          <p:nvPr/>
        </p:nvGrpSpPr>
        <p:grpSpPr>
          <a:xfrm>
            <a:off x="7752184" y="1467567"/>
            <a:ext cx="4392488" cy="4879779"/>
            <a:chOff x="6672064" y="1285525"/>
            <a:chExt cx="4392488" cy="4879779"/>
          </a:xfrm>
        </p:grpSpPr>
        <p:pic>
          <p:nvPicPr>
            <p:cNvPr id="17" name="图片 16"/>
            <p:cNvPicPr>
              <a:picLocks noChangeAspect="1"/>
            </p:cNvPicPr>
            <p:nvPr/>
          </p:nvPicPr>
          <p:blipFill>
            <a:blip r:embed="rId4"/>
            <a:stretch>
              <a:fillRect/>
            </a:stretch>
          </p:blipFill>
          <p:spPr>
            <a:xfrm>
              <a:off x="6672064" y="1285525"/>
              <a:ext cx="4392488" cy="4879779"/>
            </a:xfrm>
            <a:prstGeom prst="rect">
              <a:avLst/>
            </a:prstGeom>
          </p:spPr>
        </p:pic>
        <p:cxnSp>
          <p:nvCxnSpPr>
            <p:cNvPr id="18" name="直接连接符 17"/>
            <p:cNvCxnSpPr/>
            <p:nvPr/>
          </p:nvCxnSpPr>
          <p:spPr bwMode="auto">
            <a:xfrm>
              <a:off x="6888088" y="1597941"/>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19" name="直接连接符 18"/>
            <p:cNvCxnSpPr/>
            <p:nvPr/>
          </p:nvCxnSpPr>
          <p:spPr bwMode="auto">
            <a:xfrm>
              <a:off x="6888088" y="1933598"/>
              <a:ext cx="1656184" cy="0"/>
            </a:xfrm>
            <a:prstGeom prst="line">
              <a:avLst/>
            </a:prstGeom>
            <a:noFill/>
            <a:ln w="12700" cap="flat" cmpd="sng" algn="ctr">
              <a:solidFill>
                <a:schemeClr val="accent1"/>
              </a:solidFill>
              <a:prstDash val="solid"/>
              <a:round/>
              <a:headEnd type="none" w="med" len="med"/>
              <a:tailEnd type="none" w="med" len="med"/>
            </a:ln>
            <a:effectLst/>
          </p:spPr>
        </p:cxnSp>
        <p:cxnSp>
          <p:nvCxnSpPr>
            <p:cNvPr id="20" name="直接连接符 19"/>
            <p:cNvCxnSpPr/>
            <p:nvPr/>
          </p:nvCxnSpPr>
          <p:spPr bwMode="auto">
            <a:xfrm>
              <a:off x="6876348" y="2978706"/>
              <a:ext cx="1656184" cy="0"/>
            </a:xfrm>
            <a:prstGeom prst="line">
              <a:avLst/>
            </a:prstGeom>
            <a:noFill/>
            <a:ln w="12700" cap="flat" cmpd="sng" algn="ctr">
              <a:solidFill>
                <a:schemeClr val="accent1"/>
              </a:solidFill>
              <a:prstDash val="solid"/>
              <a:round/>
              <a:headEnd type="none" w="med" len="med"/>
              <a:tailEnd type="none" w="med" len="med"/>
            </a:ln>
            <a:effectLst/>
          </p:spPr>
        </p:cxnSp>
      </p:grpSp>
      <p:pic>
        <p:nvPicPr>
          <p:cNvPr id="21" name="图片 20"/>
          <p:cNvPicPr>
            <a:picLocks noChangeAspect="1"/>
          </p:cNvPicPr>
          <p:nvPr/>
        </p:nvPicPr>
        <p:blipFill>
          <a:blip r:embed="rId5"/>
          <a:stretch>
            <a:fillRect/>
          </a:stretch>
        </p:blipFill>
        <p:spPr>
          <a:xfrm>
            <a:off x="136359" y="1628800"/>
            <a:ext cx="3039607" cy="695190"/>
          </a:xfrm>
          <a:prstGeom prst="rect">
            <a:avLst/>
          </a:prstGeom>
          <a:ln w="12700">
            <a:solidFill>
              <a:schemeClr val="accent2"/>
            </a:solidFill>
          </a:ln>
        </p:spPr>
      </p:pic>
      <p:sp>
        <p:nvSpPr>
          <p:cNvPr id="22" name="Rectangle 6"/>
          <p:cNvSpPr>
            <a:spLocks noChangeArrowheads="1"/>
          </p:cNvSpPr>
          <p:nvPr/>
        </p:nvSpPr>
        <p:spPr bwMode="auto">
          <a:xfrm>
            <a:off x="436116" y="2708920"/>
            <a:ext cx="2440092" cy="3784498"/>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400" dirty="0">
                <a:latin typeface="Courier New"/>
                <a:cs typeface="Courier New"/>
              </a:rPr>
              <a:t>extern </a:t>
            </a: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buf</a:t>
            </a:r>
            <a:r>
              <a:rPr lang="en-US" sz="1400" dirty="0">
                <a:latin typeface="Courier New"/>
                <a:cs typeface="Courier New"/>
              </a:rPr>
              <a:t>[]; </a:t>
            </a:r>
          </a:p>
          <a:p>
            <a:pPr>
              <a:buNone/>
            </a:pPr>
            <a:r>
              <a:rPr lang="en-US" sz="1400" dirty="0">
                <a:latin typeface="Courier New"/>
                <a:cs typeface="Courier New"/>
              </a:rPr>
              <a:t> </a:t>
            </a:r>
          </a:p>
          <a:p>
            <a:pPr>
              <a:buNone/>
            </a:pPr>
            <a:r>
              <a:rPr lang="en-US" sz="1400" dirty="0" err="1">
                <a:latin typeface="Courier New"/>
                <a:cs typeface="Courier New"/>
              </a:rPr>
              <a:t>int</a:t>
            </a:r>
            <a:r>
              <a:rPr lang="en-US" sz="1400" dirty="0">
                <a:latin typeface="Courier New"/>
                <a:cs typeface="Courier New"/>
              </a:rPr>
              <a:t> *bufp0 = &amp;</a:t>
            </a:r>
            <a:r>
              <a:rPr lang="en-US" sz="1400" dirty="0">
                <a:solidFill>
                  <a:srgbClr val="FF0000"/>
                </a:solidFill>
                <a:latin typeface="Courier New"/>
                <a:cs typeface="Courier New"/>
              </a:rPr>
              <a:t>buf</a:t>
            </a:r>
            <a:r>
              <a:rPr lang="en-US" sz="1400" dirty="0">
                <a:latin typeface="Courier New"/>
                <a:cs typeface="Courier New"/>
              </a:rPr>
              <a:t>[0];</a:t>
            </a:r>
          </a:p>
          <a:p>
            <a:pPr>
              <a:buNone/>
            </a:pPr>
            <a:r>
              <a:rPr lang="en-US" sz="1400" dirty="0" err="1">
                <a:latin typeface="Courier New"/>
                <a:cs typeface="Courier New"/>
              </a:rPr>
              <a:t>int</a:t>
            </a:r>
            <a:r>
              <a:rPr lang="en-US" sz="1400" dirty="0">
                <a:latin typeface="Courier New"/>
                <a:cs typeface="Courier New"/>
              </a:rPr>
              <a:t> *bufp1;</a:t>
            </a:r>
          </a:p>
          <a:p>
            <a:pPr>
              <a:buNone/>
            </a:pPr>
            <a:endParaRPr lang="en-US" sz="1400" dirty="0">
              <a:solidFill>
                <a:srgbClr val="F7F5CD"/>
              </a:solidFill>
              <a:latin typeface="Courier New"/>
              <a:cs typeface="Courier New"/>
            </a:endParaRPr>
          </a:p>
          <a:p>
            <a:pPr>
              <a:buNone/>
            </a:pPr>
            <a:r>
              <a:rPr lang="en-US" sz="1400" dirty="0">
                <a:latin typeface="Courier New"/>
                <a:cs typeface="Courier New"/>
              </a:rPr>
              <a:t>void </a:t>
            </a:r>
            <a:r>
              <a:rPr lang="en-US" sz="1400" dirty="0">
                <a:solidFill>
                  <a:srgbClr val="FF0000"/>
                </a:solidFill>
                <a:latin typeface="Courier New"/>
                <a:cs typeface="Courier New"/>
              </a:rPr>
              <a:t>swap</a:t>
            </a:r>
            <a:r>
              <a:rPr lang="en-US" sz="1400" dirty="0">
                <a:latin typeface="Courier New"/>
                <a:cs typeface="Courier New"/>
              </a:rPr>
              <a:t>()</a:t>
            </a:r>
          </a:p>
          <a:p>
            <a:pPr>
              <a:buNone/>
            </a:pPr>
            <a:r>
              <a:rPr lang="en-US" sz="1400" dirty="0">
                <a:latin typeface="Courier New"/>
                <a:cs typeface="Courier New"/>
              </a:rPr>
              <a:t>{</a:t>
            </a:r>
          </a:p>
          <a:p>
            <a:pPr>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temp;</a:t>
            </a:r>
          </a:p>
          <a:p>
            <a:pPr>
              <a:buNone/>
            </a:pPr>
            <a:endParaRPr lang="en-US" sz="1400" dirty="0">
              <a:latin typeface="Courier New"/>
              <a:cs typeface="Courier New"/>
            </a:endParaRPr>
          </a:p>
          <a:p>
            <a:pPr>
              <a:buNone/>
            </a:pPr>
            <a:r>
              <a:rPr lang="en-US" sz="1400" dirty="0">
                <a:latin typeface="Courier New"/>
                <a:cs typeface="Courier New"/>
              </a:rPr>
              <a:t>  bufp1 = &amp;buf[1];</a:t>
            </a:r>
          </a:p>
          <a:p>
            <a:pPr>
              <a:buNone/>
            </a:pPr>
            <a:r>
              <a:rPr lang="en-US" sz="1400" dirty="0">
                <a:latin typeface="Courier New"/>
                <a:cs typeface="Courier New"/>
              </a:rPr>
              <a:t>  temp = *bufp0;</a:t>
            </a:r>
          </a:p>
          <a:p>
            <a:pPr>
              <a:buNone/>
            </a:pPr>
            <a:r>
              <a:rPr lang="en-US" sz="1400" dirty="0">
                <a:latin typeface="Courier New"/>
                <a:cs typeface="Courier New"/>
              </a:rPr>
              <a:t>  *bufp0 = *bufp1;</a:t>
            </a:r>
          </a:p>
          <a:p>
            <a:pPr>
              <a:buNone/>
            </a:pPr>
            <a:r>
              <a:rPr lang="en-US" sz="1400" dirty="0">
                <a:latin typeface="Courier New"/>
                <a:cs typeface="Courier New"/>
              </a:rPr>
              <a:t>  *bufp1 = temp;</a:t>
            </a:r>
          </a:p>
          <a:p>
            <a:pPr>
              <a:buNone/>
            </a:pPr>
            <a:r>
              <a:rPr lang="en-US" sz="1400" dirty="0">
                <a:latin typeface="Courier New"/>
                <a:cs typeface="Courier New"/>
              </a:rPr>
              <a:t>}</a:t>
            </a:r>
          </a:p>
        </p:txBody>
      </p:sp>
      <p:cxnSp>
        <p:nvCxnSpPr>
          <p:cNvPr id="23" name="直接连接符 22"/>
          <p:cNvCxnSpPr/>
          <p:nvPr/>
        </p:nvCxnSpPr>
        <p:spPr bwMode="auto">
          <a:xfrm>
            <a:off x="1127448" y="2276872"/>
            <a:ext cx="1080120" cy="0"/>
          </a:xfrm>
          <a:prstGeom prst="line">
            <a:avLst/>
          </a:prstGeom>
          <a:no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3500996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位置无关代码（</a:t>
            </a:r>
            <a:r>
              <a:rPr lang="en-US" altLang="zh-CN" sz="2400" dirty="0">
                <a:latin typeface="+mn-lt"/>
              </a:rPr>
              <a:t>PIC</a:t>
            </a:r>
            <a:r>
              <a:rPr lang="zh-CN" altLang="en-US" sz="2400" dirty="0">
                <a:latin typeface="+mn-lt"/>
              </a:rPr>
              <a:t>）</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836712"/>
            <a:ext cx="11496600" cy="5445344"/>
          </a:xfrm>
        </p:spPr>
        <p:txBody>
          <a:bodyPr>
            <a:normAutofit/>
          </a:bodyPr>
          <a:lstStyle/>
          <a:p>
            <a:pPr>
              <a:lnSpc>
                <a:spcPct val="150000"/>
              </a:lnSpc>
            </a:pPr>
            <a:r>
              <a:rPr lang="en-US" altLang="zh-CN" sz="2400" dirty="0"/>
              <a:t> </a:t>
            </a:r>
            <a:r>
              <a:rPr lang="zh-CN" altLang="en-US" sz="2400" dirty="0"/>
              <a:t>多个进程如何共享程序的一个副本？</a:t>
            </a:r>
            <a:endParaRPr lang="zh-CN" altLang="en-US" sz="2000" dirty="0"/>
          </a:p>
          <a:p>
            <a:pPr lvl="1">
              <a:lnSpc>
                <a:spcPct val="150000"/>
              </a:lnSpc>
            </a:pPr>
            <a:r>
              <a:rPr lang="zh-CN" altLang="en-US" sz="2000" dirty="0"/>
              <a:t> </a:t>
            </a:r>
            <a:r>
              <a:rPr lang="zh-CN" altLang="en-US" sz="2200" dirty="0"/>
              <a:t>一种方法是给每个共享库分配一个事先预备的专用的地址空间片</a:t>
            </a:r>
            <a:endParaRPr lang="en-US" altLang="zh-CN" sz="2200" dirty="0"/>
          </a:p>
          <a:p>
            <a:pPr lvl="2">
              <a:lnSpc>
                <a:spcPct val="150000"/>
              </a:lnSpc>
            </a:pPr>
            <a:r>
              <a:rPr lang="en-US" altLang="zh-CN" sz="2000" b="0" dirty="0"/>
              <a:t> </a:t>
            </a:r>
            <a:r>
              <a:rPr lang="zh-CN" altLang="en-US" b="0" dirty="0"/>
              <a:t>对地址空间的使用效率不高</a:t>
            </a:r>
            <a:endParaRPr lang="en-US" altLang="zh-CN" b="0" dirty="0"/>
          </a:p>
          <a:p>
            <a:pPr lvl="2">
              <a:lnSpc>
                <a:spcPct val="150000"/>
              </a:lnSpc>
            </a:pPr>
            <a:r>
              <a:rPr lang="en-US" altLang="zh-CN" b="0" dirty="0"/>
              <a:t> </a:t>
            </a:r>
            <a:r>
              <a:rPr lang="zh-CN" altLang="en-US" b="0" dirty="0"/>
              <a:t>必须保证没有片重叠，难以管理</a:t>
            </a:r>
            <a:endParaRPr lang="en-US" altLang="zh-CN" b="0" dirty="0"/>
          </a:p>
          <a:p>
            <a:pPr lvl="2">
              <a:lnSpc>
                <a:spcPct val="150000"/>
              </a:lnSpc>
            </a:pPr>
            <a:r>
              <a:rPr lang="en-US" altLang="zh-CN" b="0" dirty="0"/>
              <a:t> </a:t>
            </a:r>
            <a:r>
              <a:rPr lang="zh-CN" altLang="en-US" b="0" dirty="0"/>
              <a:t>库修改后分配的片必须还适合它的大小</a:t>
            </a:r>
            <a:endParaRPr lang="en-US" altLang="zh-CN" b="0" dirty="0"/>
          </a:p>
          <a:p>
            <a:pPr lvl="2">
              <a:lnSpc>
                <a:spcPct val="150000"/>
              </a:lnSpc>
            </a:pPr>
            <a:r>
              <a:rPr lang="en-US" altLang="zh-CN" b="0" dirty="0"/>
              <a:t> </a:t>
            </a:r>
            <a:r>
              <a:rPr lang="zh-CN" altLang="en-US" b="0" dirty="0"/>
              <a:t>对每个系统而言，库在内存中的分配都不同，难以管理</a:t>
            </a:r>
            <a:endParaRPr lang="en-US" altLang="zh-CN" b="0" dirty="0"/>
          </a:p>
          <a:p>
            <a:pPr lvl="1">
              <a:lnSpc>
                <a:spcPct val="150000"/>
              </a:lnSpc>
            </a:pPr>
            <a:r>
              <a:rPr lang="en-US" altLang="zh-CN" sz="2400" dirty="0">
                <a:solidFill>
                  <a:srgbClr val="000000"/>
                </a:solidFill>
              </a:rPr>
              <a:t> </a:t>
            </a:r>
            <a:r>
              <a:rPr lang="zh-CN" altLang="en-US" sz="2200" dirty="0">
                <a:solidFill>
                  <a:srgbClr val="000000"/>
                </a:solidFill>
              </a:rPr>
              <a:t>为避免这些问题， 现代系统使用位置无关代码</a:t>
            </a:r>
            <a:r>
              <a:rPr lang="en-US" altLang="zh-CN" sz="2200" dirty="0">
                <a:solidFill>
                  <a:srgbClr val="000000"/>
                </a:solidFill>
              </a:rPr>
              <a:t>(Position-Independent Code, PIC) </a:t>
            </a:r>
            <a:endParaRPr lang="zh-CN" altLang="en-US" sz="2200" dirty="0">
              <a:solidFill>
                <a:srgbClr val="000000"/>
              </a:solidFill>
            </a:endParaRPr>
          </a:p>
          <a:p>
            <a:pPr lvl="2">
              <a:lnSpc>
                <a:spcPct val="150000"/>
              </a:lnSpc>
            </a:pPr>
            <a:r>
              <a:rPr lang="zh-CN" altLang="en-US" sz="2000" b="0" dirty="0"/>
              <a:t> </a:t>
            </a:r>
            <a:r>
              <a:rPr lang="zh-CN" altLang="en-US" b="0" dirty="0"/>
              <a:t>可以加载到内存的任何位置（包括共享库长度变化）而无需链接器修改代码，程序都能够正确执行</a:t>
            </a:r>
            <a:endParaRPr lang="en-US" altLang="zh-CN" b="0" dirty="0"/>
          </a:p>
          <a:p>
            <a:pPr lvl="2">
              <a:lnSpc>
                <a:spcPct val="150000"/>
              </a:lnSpc>
            </a:pPr>
            <a:r>
              <a:rPr lang="zh-CN" altLang="en-US" b="0" dirty="0"/>
              <a:t> </a:t>
            </a:r>
            <a:r>
              <a:rPr lang="en-US" altLang="zh-CN" b="0" dirty="0"/>
              <a:t>GCC </a:t>
            </a:r>
            <a:r>
              <a:rPr lang="zh-CN" altLang="en-US" b="0" dirty="0"/>
              <a:t>使用 </a:t>
            </a:r>
            <a:r>
              <a:rPr lang="en-US" altLang="zh-CN" dirty="0">
                <a:latin typeface="Courier New" pitchFamily="49" charset="0"/>
                <a:cs typeface="Courier New" pitchFamily="49" charset="0"/>
              </a:rPr>
              <a:t>-</a:t>
            </a:r>
            <a:r>
              <a:rPr lang="en-US" altLang="zh-CN" dirty="0" err="1">
                <a:latin typeface="Courier New" pitchFamily="49" charset="0"/>
                <a:cs typeface="Courier New" pitchFamily="49" charset="0"/>
              </a:rPr>
              <a:t>fpic</a:t>
            </a:r>
            <a:r>
              <a:rPr lang="en-US" altLang="zh-CN" dirty="0"/>
              <a:t> </a:t>
            </a:r>
            <a:r>
              <a:rPr lang="zh-CN" altLang="en-US" b="0" dirty="0"/>
              <a:t>选项指示 </a:t>
            </a:r>
            <a:r>
              <a:rPr lang="en-US" altLang="zh-CN" b="0" dirty="0"/>
              <a:t>GNU </a:t>
            </a:r>
            <a:r>
              <a:rPr lang="zh-CN" altLang="en-US" b="0" dirty="0"/>
              <a:t>编译系统生成 </a:t>
            </a:r>
            <a:r>
              <a:rPr lang="en-US" altLang="zh-CN" b="0" dirty="0"/>
              <a:t>PIC </a:t>
            </a:r>
            <a:r>
              <a:rPr lang="zh-CN" altLang="en-US" b="0" dirty="0"/>
              <a:t>代码，</a:t>
            </a:r>
            <a:r>
              <a:rPr lang="zh-CN" altLang="en-US" b="0" dirty="0">
                <a:solidFill>
                  <a:srgbClr val="FF0000"/>
                </a:solidFill>
              </a:rPr>
              <a:t>共享库（</a:t>
            </a:r>
            <a:r>
              <a:rPr lang="en-US" altLang="zh-CN" b="0" dirty="0">
                <a:solidFill>
                  <a:srgbClr val="FF0000"/>
                </a:solidFill>
              </a:rPr>
              <a:t>.so</a:t>
            </a:r>
            <a:r>
              <a:rPr lang="zh-CN" altLang="en-US" b="0" dirty="0">
                <a:solidFill>
                  <a:srgbClr val="FF0000"/>
                </a:solidFill>
              </a:rPr>
              <a:t>）的编译必须使用该选项</a:t>
            </a:r>
            <a:endParaRPr lang="en-US" altLang="zh-CN" b="0" dirty="0">
              <a:solidFill>
                <a:srgbClr val="FF0000"/>
              </a:solidFill>
            </a:endParaRPr>
          </a:p>
          <a:p>
            <a:pPr lvl="1">
              <a:lnSpc>
                <a:spcPct val="150000"/>
              </a:lnSpc>
            </a:pPr>
            <a:r>
              <a:rPr lang="zh-CN" altLang="en-US" sz="2200" dirty="0">
                <a:solidFill>
                  <a:srgbClr val="000000"/>
                </a:solidFill>
              </a:rPr>
              <a:t> 需要采用</a:t>
            </a:r>
            <a:r>
              <a:rPr lang="en-US" altLang="zh-CN" sz="2200" dirty="0">
                <a:solidFill>
                  <a:srgbClr val="000000"/>
                </a:solidFill>
              </a:rPr>
              <a:t>GOT</a:t>
            </a:r>
            <a:r>
              <a:rPr lang="zh-CN" altLang="en-US" sz="2200" dirty="0">
                <a:solidFill>
                  <a:srgbClr val="000000"/>
                </a:solidFill>
              </a:rPr>
              <a:t>（</a:t>
            </a:r>
            <a:r>
              <a:rPr lang="en-US" altLang="zh-CN" sz="2200" dirty="0">
                <a:solidFill>
                  <a:srgbClr val="000000"/>
                </a:solidFill>
              </a:rPr>
              <a:t>Global Offset Table </a:t>
            </a:r>
            <a:r>
              <a:rPr lang="zh-CN" altLang="en-US" sz="2200" dirty="0">
                <a:solidFill>
                  <a:srgbClr val="000000"/>
                </a:solidFill>
              </a:rPr>
              <a:t>全局偏移表）技术</a:t>
            </a:r>
          </a:p>
        </p:txBody>
      </p:sp>
    </p:spTree>
    <p:extLst>
      <p:ext uri="{BB962C8B-B14F-4D97-AF65-F5344CB8AC3E}">
        <p14:creationId xmlns:p14="http://schemas.microsoft.com/office/powerpoint/2010/main" val="255165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Linux </a:t>
            </a:r>
            <a:r>
              <a:rPr lang="zh-CN" altLang="en-US" sz="2400" i="0" dirty="0">
                <a:latin typeface="+mn-lt"/>
              </a:rPr>
              <a:t>程序内存映像</a:t>
            </a:r>
          </a:p>
        </p:txBody>
      </p:sp>
      <p:pic>
        <p:nvPicPr>
          <p:cNvPr id="2" name="图片 1"/>
          <p:cNvPicPr>
            <a:picLocks noChangeAspect="1"/>
          </p:cNvPicPr>
          <p:nvPr/>
        </p:nvPicPr>
        <p:blipFill>
          <a:blip r:embed="rId3"/>
          <a:stretch>
            <a:fillRect/>
          </a:stretch>
        </p:blipFill>
        <p:spPr>
          <a:xfrm>
            <a:off x="9696400" y="836712"/>
            <a:ext cx="1440160" cy="5891563"/>
          </a:xfrm>
          <a:prstGeom prst="rect">
            <a:avLst/>
          </a:prstGeom>
        </p:spPr>
      </p:pic>
      <p:sp>
        <p:nvSpPr>
          <p:cNvPr id="5" name="Rectangle 3"/>
          <p:cNvSpPr txBox="1">
            <a:spLocks noChangeArrowheads="1"/>
          </p:cNvSpPr>
          <p:nvPr/>
        </p:nvSpPr>
        <p:spPr bwMode="auto">
          <a:xfrm>
            <a:off x="407368" y="1226209"/>
            <a:ext cx="8496944" cy="511256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kern="0" dirty="0"/>
              <a:t> GOT</a:t>
            </a:r>
            <a:r>
              <a:rPr lang="zh-CN" altLang="en-US" sz="2400" kern="0" dirty="0"/>
              <a:t>（</a:t>
            </a:r>
            <a:r>
              <a:rPr lang="en-US" altLang="zh-CN" sz="2400" kern="0" dirty="0"/>
              <a:t>Global Offset Table </a:t>
            </a:r>
            <a:r>
              <a:rPr lang="zh-CN" altLang="en-US" sz="2400" kern="0" dirty="0"/>
              <a:t>全局偏移表）</a:t>
            </a:r>
            <a:endParaRPr lang="en-US" altLang="zh-CN" sz="2000" kern="0" dirty="0"/>
          </a:p>
          <a:p>
            <a:pPr lvl="1">
              <a:lnSpc>
                <a:spcPct val="150000"/>
              </a:lnSpc>
            </a:pPr>
            <a:r>
              <a:rPr lang="zh-CN" altLang="en-US" sz="2000" dirty="0"/>
              <a:t> 在</a:t>
            </a:r>
            <a:r>
              <a:rPr lang="en-US" altLang="zh-CN" sz="2000" dirty="0"/>
              <a:t>MIPS</a:t>
            </a:r>
            <a:r>
              <a:rPr lang="zh-CN" altLang="en-US" sz="2000" dirty="0"/>
              <a:t>中，</a:t>
            </a:r>
            <a:r>
              <a:rPr lang="en-US" altLang="zh-CN" sz="2000" dirty="0"/>
              <a:t>GOT </a:t>
            </a:r>
            <a:r>
              <a:rPr lang="zh-CN" altLang="en-US" sz="2000" dirty="0"/>
              <a:t>表通过 </a:t>
            </a:r>
            <a:r>
              <a:rPr lang="en-US" altLang="zh-CN" sz="2000" dirty="0" err="1"/>
              <a:t>gp</a:t>
            </a:r>
            <a:r>
              <a:rPr lang="en-US" altLang="zh-CN" sz="2000" dirty="0"/>
              <a:t> </a:t>
            </a:r>
            <a:r>
              <a:rPr lang="zh-CN" altLang="en-US" sz="2000" dirty="0"/>
              <a:t>寄存器访问</a:t>
            </a:r>
            <a:endParaRPr lang="en-US" altLang="zh-CN" sz="2000" dirty="0"/>
          </a:p>
          <a:p>
            <a:pPr lvl="1">
              <a:lnSpc>
                <a:spcPct val="150000"/>
              </a:lnSpc>
            </a:pPr>
            <a:r>
              <a:rPr lang="zh-CN" altLang="en-US" sz="2000" dirty="0"/>
              <a:t> 其它架构中有不同的实现方法</a:t>
            </a:r>
            <a:endParaRPr lang="en-US" altLang="zh-CN" sz="2000" dirty="0"/>
          </a:p>
          <a:p>
            <a:pPr lvl="1">
              <a:lnSpc>
                <a:spcPct val="150000"/>
              </a:lnSpc>
            </a:pPr>
            <a:r>
              <a:rPr lang="zh-CN" altLang="en-US" sz="2000" kern="0" dirty="0"/>
              <a:t> </a:t>
            </a:r>
            <a:r>
              <a:rPr lang="en-US" altLang="zh-CN" sz="2000" kern="0" dirty="0"/>
              <a:t>GOT </a:t>
            </a:r>
            <a:r>
              <a:rPr lang="zh-CN" altLang="en-US" sz="2000" kern="0" dirty="0"/>
              <a:t>表中存放</a:t>
            </a:r>
            <a:r>
              <a:rPr lang="zh-CN" altLang="en-US" sz="2000" kern="0" dirty="0">
                <a:solidFill>
                  <a:srgbClr val="FF0000"/>
                </a:solidFill>
              </a:rPr>
              <a:t>全局数据</a:t>
            </a:r>
            <a:r>
              <a:rPr lang="zh-CN" altLang="en-US" sz="2000" kern="0" dirty="0"/>
              <a:t>和要用到的</a:t>
            </a:r>
            <a:r>
              <a:rPr lang="zh-CN" altLang="en-US" sz="2000" kern="0" dirty="0">
                <a:solidFill>
                  <a:srgbClr val="FF0000"/>
                </a:solidFill>
              </a:rPr>
              <a:t>外部函数</a:t>
            </a:r>
            <a:r>
              <a:rPr lang="zh-CN" altLang="en-US" sz="2000" kern="0" dirty="0"/>
              <a:t>（比如 </a:t>
            </a:r>
            <a:r>
              <a:rPr lang="en-US" altLang="zh-CN" sz="2000" kern="0" dirty="0"/>
              <a:t>printf</a:t>
            </a:r>
            <a:r>
              <a:rPr lang="zh-CN" altLang="en-US" sz="2000" kern="0" dirty="0"/>
              <a:t>）</a:t>
            </a:r>
            <a:r>
              <a:rPr lang="zh-CN" altLang="en-US" sz="2000" kern="0" dirty="0">
                <a:solidFill>
                  <a:schemeClr val="accent1"/>
                </a:solidFill>
              </a:rPr>
              <a:t>的地址</a:t>
            </a:r>
            <a:endParaRPr lang="en-US" altLang="zh-CN" sz="2000" kern="0" dirty="0">
              <a:solidFill>
                <a:schemeClr val="accent1"/>
              </a:solidFill>
            </a:endParaRPr>
          </a:p>
          <a:p>
            <a:pPr lvl="1">
              <a:lnSpc>
                <a:spcPct val="150000"/>
              </a:lnSpc>
            </a:pPr>
            <a:r>
              <a:rPr lang="zh-CN" altLang="en-US" sz="2000" kern="0" dirty="0"/>
              <a:t> 由</a:t>
            </a:r>
            <a:r>
              <a:rPr lang="zh-CN" altLang="en-US" sz="2000" kern="0" dirty="0">
                <a:solidFill>
                  <a:srgbClr val="FF0000"/>
                </a:solidFill>
              </a:rPr>
              <a:t>动态链接器</a:t>
            </a:r>
            <a:r>
              <a:rPr lang="zh-CN" altLang="en-US" sz="2000" kern="0" dirty="0"/>
              <a:t>重定位 </a:t>
            </a:r>
            <a:r>
              <a:rPr lang="en-US" altLang="zh-CN" sz="2000" kern="0" dirty="0"/>
              <a:t>GOT </a:t>
            </a:r>
            <a:r>
              <a:rPr lang="zh-CN" altLang="en-US" sz="2000" kern="0" dirty="0"/>
              <a:t>中的每个表项，使得它包含目标的正确的绝对地址 </a:t>
            </a:r>
            <a:endParaRPr lang="en-US" altLang="zh-CN" sz="2000" kern="0" dirty="0"/>
          </a:p>
          <a:p>
            <a:pPr lvl="1">
              <a:lnSpc>
                <a:spcPct val="150000"/>
              </a:lnSpc>
            </a:pPr>
            <a:r>
              <a:rPr lang="en-US" altLang="zh-CN" sz="2000" kern="0" dirty="0"/>
              <a:t> </a:t>
            </a:r>
            <a:r>
              <a:rPr lang="zh-CN" altLang="en-US" sz="2000" kern="0" dirty="0"/>
              <a:t>在访问这些数据，或调用这些函数的时候，先从</a:t>
            </a:r>
            <a:r>
              <a:rPr lang="en-US" altLang="zh-CN" sz="2000" kern="0" dirty="0"/>
              <a:t>GOT</a:t>
            </a:r>
            <a:r>
              <a:rPr lang="zh-CN" altLang="en-US" sz="2000" kern="0" dirty="0"/>
              <a:t>表中取出表项，然后再按地址访问或跳转</a:t>
            </a:r>
            <a:endParaRPr lang="en-US" altLang="zh-CN" sz="2000" kern="0" dirty="0"/>
          </a:p>
          <a:p>
            <a:pPr lvl="1">
              <a:lnSpc>
                <a:spcPct val="150000"/>
              </a:lnSpc>
            </a:pPr>
            <a:r>
              <a:rPr lang="en-US" altLang="zh-CN" sz="2000" kern="0" dirty="0"/>
              <a:t> GOT </a:t>
            </a:r>
            <a:r>
              <a:rPr lang="zh-CN" altLang="en-US" sz="2000" kern="0" dirty="0"/>
              <a:t>表项什么时候被修改成 </a:t>
            </a:r>
            <a:r>
              <a:rPr lang="en-US" altLang="zh-CN" sz="2000" kern="0" dirty="0"/>
              <a:t>printf </a:t>
            </a:r>
            <a:r>
              <a:rPr lang="zh-CN" altLang="en-US" sz="2000" kern="0" dirty="0"/>
              <a:t>函数真正的地址</a:t>
            </a:r>
            <a:r>
              <a:rPr lang="en-US" altLang="zh-CN" sz="2000" kern="0" dirty="0"/>
              <a:t>? </a:t>
            </a:r>
            <a:endParaRPr lang="en-US" altLang="zh-CN" sz="2000" b="0" kern="0" dirty="0"/>
          </a:p>
        </p:txBody>
      </p:sp>
      <p:sp>
        <p:nvSpPr>
          <p:cNvPr id="6" name="六角星 5"/>
          <p:cNvSpPr/>
          <p:nvPr/>
        </p:nvSpPr>
        <p:spPr bwMode="auto">
          <a:xfrm flipV="1">
            <a:off x="10848527" y="3068960"/>
            <a:ext cx="72009" cy="72008"/>
          </a:xfrm>
          <a:prstGeom prst="star6">
            <a:avLst/>
          </a:prstGeom>
          <a:solidFill>
            <a:srgbClr val="FF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7" name="六角星 6"/>
          <p:cNvSpPr/>
          <p:nvPr/>
        </p:nvSpPr>
        <p:spPr bwMode="auto">
          <a:xfrm flipV="1">
            <a:off x="10848528" y="2564904"/>
            <a:ext cx="72008" cy="72008"/>
          </a:xfrm>
          <a:prstGeom prst="star6">
            <a:avLst/>
          </a:prstGeom>
          <a:solidFill>
            <a:srgbClr val="FF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8" name="弧形 7"/>
          <p:cNvSpPr/>
          <p:nvPr/>
        </p:nvSpPr>
        <p:spPr bwMode="auto">
          <a:xfrm flipH="1">
            <a:off x="10884530" y="5013176"/>
            <a:ext cx="396045" cy="974080"/>
          </a:xfrm>
          <a:prstGeom prst="arc">
            <a:avLst>
              <a:gd name="adj1" fmla="val 5412588"/>
              <a:gd name="adj2" fmla="val 16349917"/>
            </a:avLst>
          </a:prstGeom>
          <a:noFill/>
          <a:ln w="25400" cap="flat" cmpd="sng" algn="ctr">
            <a:solidFill>
              <a:schemeClr val="accent1"/>
            </a:solidFill>
            <a:prstDash val="solid"/>
            <a:round/>
            <a:headEnd type="none" w="med" len="med"/>
            <a:tailEnd type="triangle" w="lg" len="lg"/>
          </a:ln>
          <a:effectLst/>
        </p:spPr>
        <p:txBody>
          <a:bodyPr rtlCol="0" anchor="ctr"/>
          <a:lstStyle/>
          <a:p>
            <a:pPr algn="ctr"/>
            <a:endParaRPr lang="zh-CN" altLang="en-US"/>
          </a:p>
        </p:txBody>
      </p:sp>
      <p:sp>
        <p:nvSpPr>
          <p:cNvPr id="9" name="弧形 8"/>
          <p:cNvSpPr/>
          <p:nvPr/>
        </p:nvSpPr>
        <p:spPr bwMode="auto">
          <a:xfrm flipH="1">
            <a:off x="10881259" y="3068960"/>
            <a:ext cx="399315" cy="1927200"/>
          </a:xfrm>
          <a:prstGeom prst="arc">
            <a:avLst>
              <a:gd name="adj1" fmla="val 5412588"/>
              <a:gd name="adj2" fmla="val 16190107"/>
            </a:avLst>
          </a:prstGeom>
          <a:noFill/>
          <a:ln w="25400" cap="flat" cmpd="sng" algn="ctr">
            <a:solidFill>
              <a:schemeClr val="accent1"/>
            </a:solidFill>
            <a:prstDash val="solid"/>
            <a:round/>
            <a:headEnd type="none" w="med" len="med"/>
            <a:tailEnd type="triangle" w="lg" len="lg"/>
          </a:ln>
          <a:effectLst/>
        </p:spPr>
        <p:txBody>
          <a:bodyPr rtlCol="0" anchor="ctr"/>
          <a:lstStyle/>
          <a:p>
            <a:pPr algn="ctr"/>
            <a:endParaRPr lang="zh-CN" altLang="en-US"/>
          </a:p>
        </p:txBody>
      </p:sp>
    </p:spTree>
    <p:extLst>
      <p:ext uri="{BB962C8B-B14F-4D97-AF65-F5344CB8AC3E}">
        <p14:creationId xmlns:p14="http://schemas.microsoft.com/office/powerpoint/2010/main" val="13207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par>
                          <p:cTn id="15" fill="hold">
                            <p:stCondLst>
                              <p:cond delay="2000"/>
                            </p:stCondLst>
                            <p:childTnLst>
                              <p:par>
                                <p:cTn id="16" presetID="10" presetClass="entr" presetSubtype="0" fill="hold" grpId="0" nodeType="after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91344" y="252000"/>
            <a:ext cx="7272808" cy="432048"/>
          </a:xfrm>
        </p:spPr>
        <p:txBody>
          <a:bodyPr>
            <a:normAutofit/>
          </a:bodyPr>
          <a:lstStyle/>
          <a:p>
            <a:r>
              <a:rPr lang="zh-CN" altLang="en-US" sz="2400" i="0" dirty="0">
                <a:latin typeface="+mn-lt"/>
              </a:rPr>
              <a:t>  </a:t>
            </a:r>
            <a:r>
              <a:rPr lang="en-US" altLang="zh-CN" sz="2400" dirty="0">
                <a:latin typeface="Arial"/>
              </a:rPr>
              <a:t>PIC </a:t>
            </a:r>
            <a:r>
              <a:rPr lang="zh-CN" altLang="en-US" sz="2400" dirty="0">
                <a:latin typeface="Arial"/>
              </a:rPr>
              <a:t>函数调用</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836712"/>
            <a:ext cx="11496600" cy="5445344"/>
          </a:xfrm>
        </p:spPr>
        <p:txBody>
          <a:bodyPr>
            <a:normAutofit/>
          </a:bodyPr>
          <a:lstStyle/>
          <a:p>
            <a:pPr>
              <a:lnSpc>
                <a:spcPct val="150000"/>
              </a:lnSpc>
            </a:pPr>
            <a:r>
              <a:rPr lang="en-US" altLang="zh-CN" sz="2400" dirty="0"/>
              <a:t> 1. </a:t>
            </a:r>
            <a:r>
              <a:rPr lang="zh-CN" altLang="en-US" sz="2400" dirty="0"/>
              <a:t>当程序被加载执行时</a:t>
            </a:r>
            <a:endParaRPr lang="zh-CN" altLang="en-US" sz="2000" dirty="0"/>
          </a:p>
          <a:p>
            <a:pPr lvl="1">
              <a:lnSpc>
                <a:spcPct val="150000"/>
              </a:lnSpc>
            </a:pPr>
            <a:r>
              <a:rPr lang="zh-CN" altLang="en-US" sz="2000" dirty="0"/>
              <a:t> </a:t>
            </a:r>
            <a:r>
              <a:rPr lang="zh-CN" altLang="en-US" sz="2000" b="0" dirty="0"/>
              <a:t>找出</a:t>
            </a:r>
            <a:r>
              <a:rPr lang="en-US" altLang="zh-CN" sz="2000" b="0" dirty="0"/>
              <a:t>GOT</a:t>
            </a:r>
            <a:r>
              <a:rPr lang="zh-CN" altLang="en-US" sz="2000" b="0" dirty="0"/>
              <a:t>表中类似于 </a:t>
            </a:r>
            <a:r>
              <a:rPr lang="en-US" altLang="zh-CN" sz="2000" b="0" dirty="0"/>
              <a:t>printf </a:t>
            </a:r>
            <a:r>
              <a:rPr lang="zh-CN" altLang="en-US" sz="2000" b="0" dirty="0"/>
              <a:t>还不知道具体地址的表项，在 </a:t>
            </a:r>
            <a:r>
              <a:rPr lang="en-US" altLang="zh-CN" sz="2000" b="0" dirty="0"/>
              <a:t>libc </a:t>
            </a:r>
            <a:r>
              <a:rPr lang="zh-CN" altLang="en-US" sz="2000" b="0" dirty="0"/>
              <a:t>和其它 </a:t>
            </a:r>
            <a:r>
              <a:rPr lang="en-US" altLang="zh-CN" sz="2000" b="0" dirty="0"/>
              <a:t>lib </a:t>
            </a:r>
            <a:r>
              <a:rPr lang="zh-CN" altLang="en-US" sz="2000" b="0" dirty="0"/>
              <a:t>中查找这些函数在内存中的地址。如果这些 </a:t>
            </a:r>
            <a:r>
              <a:rPr lang="en-US" altLang="zh-CN" sz="2000" b="0" dirty="0"/>
              <a:t>lib </a:t>
            </a:r>
            <a:r>
              <a:rPr lang="zh-CN" altLang="en-US" sz="2000" b="0" dirty="0"/>
              <a:t>还没有被加载到内存，必须首先加载库。这时就可以修改本程序的</a:t>
            </a:r>
            <a:r>
              <a:rPr lang="en-US" altLang="zh-CN" sz="2000" b="0" dirty="0"/>
              <a:t>GOT</a:t>
            </a:r>
            <a:r>
              <a:rPr lang="zh-CN" altLang="en-US" sz="2000" b="0" dirty="0"/>
              <a:t>表，改写所有外部函数地址</a:t>
            </a:r>
            <a:endParaRPr lang="en-US" altLang="zh-CN" sz="2000" b="0" dirty="0"/>
          </a:p>
          <a:p>
            <a:pPr lvl="1">
              <a:lnSpc>
                <a:spcPct val="150000"/>
              </a:lnSpc>
            </a:pPr>
            <a:r>
              <a:rPr lang="zh-CN" altLang="en-US" sz="2000" b="0" dirty="0"/>
              <a:t> 存在问题：</a:t>
            </a:r>
            <a:endParaRPr lang="en-US" altLang="zh-CN" sz="2000" b="0" dirty="0"/>
          </a:p>
          <a:p>
            <a:pPr lvl="2">
              <a:lnSpc>
                <a:spcPct val="150000"/>
              </a:lnSpc>
            </a:pPr>
            <a:r>
              <a:rPr lang="zh-CN" altLang="en-US" b="0" dirty="0"/>
              <a:t>程序加载时，需要重定位所有外部函数的地址。如果这些函数很多，将会花很长时间，其间可能经历了多次 </a:t>
            </a:r>
            <a:r>
              <a:rPr lang="en-US" altLang="zh-CN" b="0" dirty="0"/>
              <a:t>cache miss</a:t>
            </a:r>
          </a:p>
          <a:p>
            <a:pPr lvl="2">
              <a:lnSpc>
                <a:spcPct val="150000"/>
              </a:lnSpc>
            </a:pPr>
            <a:r>
              <a:rPr lang="zh-CN" altLang="en-US" b="0" dirty="0"/>
              <a:t>有一些函数虽然在程序中被调用了，但在实际运行的时候并不一定会被运行到（如，在一个判断语句后被调用的函数，而这个判断语句的结果在运行时不满足）</a:t>
            </a:r>
            <a:endParaRPr lang="en-US" altLang="zh-CN" b="0" dirty="0"/>
          </a:p>
          <a:p>
            <a:pPr lvl="2">
              <a:lnSpc>
                <a:spcPct val="150000"/>
              </a:lnSpc>
            </a:pPr>
            <a:r>
              <a:rPr lang="zh-CN" altLang="en-US" b="0" dirty="0"/>
              <a:t>因此，这种方式对于性能有很大的损失</a:t>
            </a:r>
            <a:endParaRPr lang="en-US" altLang="zh-CN" sz="2400" dirty="0">
              <a:solidFill>
                <a:srgbClr val="000000"/>
              </a:solidFill>
            </a:endParaRPr>
          </a:p>
        </p:txBody>
      </p:sp>
    </p:spTree>
    <p:extLst>
      <p:ext uri="{BB962C8B-B14F-4D97-AF65-F5344CB8AC3E}">
        <p14:creationId xmlns:p14="http://schemas.microsoft.com/office/powerpoint/2010/main" val="2540529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sz="half" idx="4294967295"/>
          </p:nvPr>
        </p:nvSpPr>
        <p:spPr>
          <a:xfrm>
            <a:off x="263352" y="836712"/>
            <a:ext cx="11496600" cy="5832648"/>
          </a:xfrm>
        </p:spPr>
        <p:txBody>
          <a:bodyPr>
            <a:normAutofit/>
          </a:bodyPr>
          <a:lstStyle/>
          <a:p>
            <a:pPr>
              <a:lnSpc>
                <a:spcPct val="150000"/>
              </a:lnSpc>
            </a:pPr>
            <a:r>
              <a:rPr lang="en-US" altLang="zh-CN" sz="2400" dirty="0"/>
              <a:t> 2. </a:t>
            </a:r>
            <a:r>
              <a:rPr lang="zh-CN" altLang="en-US" sz="2400" dirty="0"/>
              <a:t>延迟绑定 </a:t>
            </a:r>
            <a:r>
              <a:rPr lang="en-US" altLang="zh-CN" sz="2400" dirty="0"/>
              <a:t>lazy binding</a:t>
            </a:r>
            <a:endParaRPr lang="zh-CN" altLang="en-US" sz="2000" dirty="0"/>
          </a:p>
          <a:p>
            <a:pPr lvl="1">
              <a:lnSpc>
                <a:spcPct val="150000"/>
              </a:lnSpc>
            </a:pPr>
            <a:r>
              <a:rPr lang="zh-CN" altLang="en-US" sz="2000" dirty="0"/>
              <a:t> </a:t>
            </a:r>
            <a:r>
              <a:rPr lang="zh-CN" altLang="en-US" sz="2000" b="0" dirty="0"/>
              <a:t>把 </a:t>
            </a:r>
            <a:r>
              <a:rPr lang="en-US" altLang="zh-CN" sz="2000" b="0" dirty="0"/>
              <a:t>GOT </a:t>
            </a:r>
            <a:r>
              <a:rPr lang="zh-CN" altLang="en-US" sz="2000" b="0" dirty="0"/>
              <a:t>表项重定位的时间从加载时推迟到</a:t>
            </a:r>
            <a:r>
              <a:rPr lang="zh-CN" altLang="en-US" sz="2000" b="0" dirty="0">
                <a:solidFill>
                  <a:schemeClr val="accent1"/>
                </a:solidFill>
              </a:rPr>
              <a:t>第一次调用</a:t>
            </a:r>
            <a:r>
              <a:rPr lang="zh-CN" altLang="en-US" sz="2000" b="0" dirty="0"/>
              <a:t>时</a:t>
            </a:r>
            <a:endParaRPr lang="en-US" altLang="zh-CN" sz="2000" b="0" dirty="0"/>
          </a:p>
          <a:p>
            <a:pPr lvl="2">
              <a:lnSpc>
                <a:spcPct val="150000"/>
              </a:lnSpc>
            </a:pPr>
            <a:r>
              <a:rPr lang="en-US" altLang="zh-CN" b="0" dirty="0">
                <a:solidFill>
                  <a:srgbClr val="000000"/>
                </a:solidFill>
              </a:rPr>
              <a:t>ELF </a:t>
            </a:r>
            <a:r>
              <a:rPr lang="zh-CN" altLang="en-US" b="0" dirty="0">
                <a:solidFill>
                  <a:srgbClr val="000000"/>
                </a:solidFill>
              </a:rPr>
              <a:t>采用延迟绑定</a:t>
            </a:r>
            <a:endParaRPr lang="en-US" altLang="zh-CN" b="0" dirty="0"/>
          </a:p>
          <a:p>
            <a:pPr lvl="2">
              <a:lnSpc>
                <a:spcPct val="150000"/>
              </a:lnSpc>
            </a:pPr>
            <a:r>
              <a:rPr lang="en-US" altLang="zh-CN" b="0" dirty="0"/>
              <a:t>GOT </a:t>
            </a:r>
            <a:r>
              <a:rPr lang="zh-CN" altLang="en-US" b="0" dirty="0"/>
              <a:t>表中保存着外部符号的地址，但由于采用了延迟绑定技术，某外部符号在第一次被调用前，其地址是未知的，</a:t>
            </a:r>
            <a:r>
              <a:rPr lang="en-US" altLang="zh-CN" b="0" dirty="0"/>
              <a:t>ld.so </a:t>
            </a:r>
            <a:r>
              <a:rPr lang="zh-CN" altLang="en-US" b="0" dirty="0"/>
              <a:t>在加载阶段并没有立刻将外部函数解析并填充到 </a:t>
            </a:r>
            <a:r>
              <a:rPr lang="en-US" altLang="zh-CN" b="0" dirty="0"/>
              <a:t>.got </a:t>
            </a:r>
            <a:r>
              <a:rPr lang="zh-CN" altLang="en-US" b="0" dirty="0"/>
              <a:t>中，目的是为了加快启动速度、减少不必要的内存空间浪费</a:t>
            </a:r>
            <a:endParaRPr lang="en-US" altLang="zh-CN" b="0" dirty="0"/>
          </a:p>
          <a:p>
            <a:pPr lvl="2">
              <a:lnSpc>
                <a:spcPct val="150000"/>
              </a:lnSpc>
            </a:pPr>
            <a:r>
              <a:rPr lang="zh-CN" altLang="en-US" b="0" dirty="0"/>
              <a:t>只有这个外部函数被调用的时候，才会去重填这个表项，否则不去做</a:t>
            </a:r>
            <a:endParaRPr lang="en-US" altLang="zh-CN" b="0" dirty="0"/>
          </a:p>
          <a:p>
            <a:pPr lvl="2">
              <a:lnSpc>
                <a:spcPct val="150000"/>
              </a:lnSpc>
            </a:pPr>
            <a:r>
              <a:rPr lang="zh-CN" altLang="en-US" b="0" dirty="0"/>
              <a:t>除了 </a:t>
            </a:r>
            <a:r>
              <a:rPr lang="en-US" altLang="zh-CN" b="0" dirty="0"/>
              <a:t>GOT </a:t>
            </a:r>
            <a:r>
              <a:rPr lang="zh-CN" altLang="en-US" b="0" dirty="0"/>
              <a:t>表之外，</a:t>
            </a:r>
            <a:r>
              <a:rPr lang="en-US" altLang="zh-CN" b="0" dirty="0"/>
              <a:t>MIPS</a:t>
            </a:r>
            <a:r>
              <a:rPr lang="zh-CN" altLang="en-US" b="0" dirty="0"/>
              <a:t>使用了 </a:t>
            </a:r>
            <a:r>
              <a:rPr lang="en-US" altLang="zh-CN" b="0" dirty="0"/>
              <a:t>.MIPS.stubs </a:t>
            </a:r>
            <a:r>
              <a:rPr lang="zh-CN" altLang="en-US" b="0" dirty="0"/>
              <a:t>的 </a:t>
            </a:r>
            <a:r>
              <a:rPr lang="en-US" altLang="zh-CN" b="0" dirty="0"/>
              <a:t>section</a:t>
            </a:r>
          </a:p>
          <a:p>
            <a:pPr lvl="2">
              <a:lnSpc>
                <a:spcPct val="150000"/>
              </a:lnSpc>
            </a:pPr>
            <a:r>
              <a:rPr lang="en-US" altLang="zh-CN" b="0" dirty="0"/>
              <a:t>GOT </a:t>
            </a:r>
            <a:r>
              <a:rPr lang="zh-CN" altLang="en-US" b="0" dirty="0"/>
              <a:t>表中的未决议符号项内，先指向了</a:t>
            </a:r>
            <a:r>
              <a:rPr lang="en-US" altLang="zh-CN" b="0" dirty="0"/>
              <a:t>.MIPS.stubs </a:t>
            </a:r>
            <a:r>
              <a:rPr lang="zh-CN" altLang="en-US" b="0" dirty="0"/>
              <a:t>中的</a:t>
            </a:r>
            <a:r>
              <a:rPr lang="zh-CN" altLang="en-US" b="0"/>
              <a:t>一段指令，</a:t>
            </a:r>
            <a:r>
              <a:rPr lang="zh-CN" altLang="en-US" b="0" dirty="0"/>
              <a:t>这段指令的作用是提供参数并跳转至动态链接器（符号解析函数 </a:t>
            </a:r>
            <a:r>
              <a:rPr lang="en-US" altLang="zh-CN" b="0" dirty="0"/>
              <a:t>_</a:t>
            </a:r>
            <a:r>
              <a:rPr lang="en-US" altLang="zh-CN" b="0" dirty="0" err="1"/>
              <a:t>dl_runtime_resolve</a:t>
            </a:r>
            <a:r>
              <a:rPr lang="zh-CN" altLang="en-US" b="0" dirty="0"/>
              <a:t>）</a:t>
            </a:r>
            <a:endParaRPr lang="en-US" altLang="zh-CN" b="0" dirty="0"/>
          </a:p>
          <a:p>
            <a:pPr lvl="2">
              <a:lnSpc>
                <a:spcPct val="150000"/>
              </a:lnSpc>
            </a:pPr>
            <a:r>
              <a:rPr lang="zh-CN" altLang="en-US" b="0" dirty="0"/>
              <a:t>动态解析函数 </a:t>
            </a:r>
            <a:r>
              <a:rPr lang="en-US" altLang="zh-CN" b="0" dirty="0"/>
              <a:t>_</a:t>
            </a:r>
            <a:r>
              <a:rPr lang="en-US" altLang="zh-CN" b="0" dirty="0" err="1"/>
              <a:t>dl_runtime_resolve</a:t>
            </a:r>
            <a:r>
              <a:rPr lang="en-US" altLang="zh-CN" b="0" dirty="0"/>
              <a:t> </a:t>
            </a:r>
            <a:r>
              <a:rPr lang="zh-CN" altLang="en-US" b="0" dirty="0"/>
              <a:t>的地址保存在 </a:t>
            </a:r>
            <a:r>
              <a:rPr lang="en-US" altLang="zh-CN" b="0" dirty="0"/>
              <a:t>GOT </a:t>
            </a:r>
            <a:r>
              <a:rPr lang="zh-CN" altLang="en-US" b="0" dirty="0"/>
              <a:t>表中</a:t>
            </a:r>
          </a:p>
          <a:p>
            <a:pPr lvl="2">
              <a:lnSpc>
                <a:spcPct val="150000"/>
              </a:lnSpc>
            </a:pPr>
            <a:r>
              <a:rPr lang="zh-CN" altLang="en-US" b="0" dirty="0"/>
              <a:t>动态链接器更新 </a:t>
            </a:r>
            <a:r>
              <a:rPr lang="en-US" altLang="zh-CN" b="0" dirty="0"/>
              <a:t>GOT </a:t>
            </a:r>
            <a:r>
              <a:rPr lang="zh-CN" altLang="en-US" b="0" dirty="0"/>
              <a:t>表项（变成</a:t>
            </a:r>
            <a:r>
              <a:rPr lang="en-US" altLang="zh-CN" b="0" dirty="0"/>
              <a:t> printf </a:t>
            </a:r>
            <a:r>
              <a:rPr lang="zh-CN" altLang="en-US" b="0" dirty="0"/>
              <a:t>的实际地址），下一次再调用这个函数的时候，就可以直接调用这些外部函数</a:t>
            </a:r>
            <a:endParaRPr lang="en-US" altLang="zh-CN" b="0" dirty="0"/>
          </a:p>
        </p:txBody>
      </p:sp>
      <p:sp>
        <p:nvSpPr>
          <p:cNvPr id="4" name="Rectangle 2"/>
          <p:cNvSpPr txBox="1">
            <a:spLocks noChangeArrowheads="1"/>
          </p:cNvSpPr>
          <p:nvPr/>
        </p:nvSpPr>
        <p:spPr bwMode="auto">
          <a:xfrm>
            <a:off x="191344" y="252000"/>
            <a:ext cx="7272808" cy="43204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a:latin typeface="+mn-lt"/>
              </a:rPr>
              <a:t>  </a:t>
            </a:r>
            <a:r>
              <a:rPr lang="en-US" altLang="zh-CN" sz="2400" kern="0">
                <a:latin typeface="Arial"/>
              </a:rPr>
              <a:t>PIC </a:t>
            </a:r>
            <a:r>
              <a:rPr lang="zh-CN" altLang="en-US" sz="2400" kern="0">
                <a:latin typeface="Arial"/>
              </a:rPr>
              <a:t>函数调用</a:t>
            </a:r>
            <a:endParaRPr lang="zh-CN" altLang="en-US" sz="2400" kern="0" dirty="0">
              <a:latin typeface="+mn-lt"/>
            </a:endParaRPr>
          </a:p>
        </p:txBody>
      </p:sp>
    </p:spTree>
    <p:extLst>
      <p:ext uri="{BB962C8B-B14F-4D97-AF65-F5344CB8AC3E}">
        <p14:creationId xmlns:p14="http://schemas.microsoft.com/office/powerpoint/2010/main" val="136358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4968552" cy="432048"/>
          </a:xfrm>
        </p:spPr>
        <p:txBody>
          <a:bodyPr>
            <a:normAutofit/>
          </a:bodyPr>
          <a:lstStyle/>
          <a:p>
            <a:r>
              <a:rPr lang="zh-CN" altLang="en-US" sz="2400" i="0" dirty="0">
                <a:latin typeface="+mn-lt"/>
              </a:rPr>
              <a:t>  链接器程序（</a:t>
            </a:r>
            <a:r>
              <a:rPr lang="en-US" altLang="zh-CN" sz="2400" i="0" dirty="0" err="1">
                <a:latin typeface="+mn-lt"/>
              </a:rPr>
              <a:t>ld</a:t>
            </a:r>
            <a:r>
              <a:rPr lang="zh-CN" altLang="en-US" sz="2400" i="0" dirty="0">
                <a:latin typeface="+mn-lt"/>
              </a:rPr>
              <a:t>）做了什么？</a:t>
            </a:r>
          </a:p>
        </p:txBody>
      </p:sp>
      <p:sp>
        <p:nvSpPr>
          <p:cNvPr id="4" name="Rectangle 5"/>
          <p:cNvSpPr txBox="1">
            <a:spLocks noChangeArrowheads="1"/>
          </p:cNvSpPr>
          <p:nvPr/>
        </p:nvSpPr>
        <p:spPr>
          <a:xfrm>
            <a:off x="228600" y="1268760"/>
            <a:ext cx="11628040" cy="5184576"/>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sz="2400" dirty="0"/>
              <a:t> </a:t>
            </a:r>
            <a:r>
              <a:rPr lang="zh-CN" altLang="en-US" sz="2400" dirty="0"/>
              <a:t>第</a:t>
            </a:r>
            <a:r>
              <a:rPr lang="en-US" sz="2400" dirty="0"/>
              <a:t>1</a:t>
            </a:r>
            <a:r>
              <a:rPr lang="zh-CN" altLang="en-US" sz="2400" dirty="0"/>
              <a:t>步：</a:t>
            </a:r>
            <a:r>
              <a:rPr lang="zh-CN" altLang="en-US" sz="2400" dirty="0">
                <a:solidFill>
                  <a:srgbClr val="FF0000"/>
                </a:solidFill>
              </a:rPr>
              <a:t>符号</a:t>
            </a:r>
            <a:r>
              <a:rPr lang="zh-CN" altLang="en-US" sz="2400" dirty="0"/>
              <a:t>解析</a:t>
            </a:r>
            <a:endParaRPr lang="en-US" sz="2400" dirty="0"/>
          </a:p>
          <a:p>
            <a:pPr lvl="1"/>
            <a:endParaRPr lang="en-US" dirty="0"/>
          </a:p>
          <a:p>
            <a:pPr lvl="1"/>
            <a:r>
              <a:rPr lang="zh-CN" altLang="en-US" sz="2000" b="0" dirty="0"/>
              <a:t> 程序</a:t>
            </a:r>
            <a:r>
              <a:rPr lang="zh-CN" altLang="en-US" sz="2000" dirty="0">
                <a:solidFill>
                  <a:srgbClr val="C00000"/>
                </a:solidFill>
              </a:rPr>
              <a:t>定义</a:t>
            </a:r>
            <a:r>
              <a:rPr lang="zh-CN" altLang="en-US" sz="2000" b="0" dirty="0"/>
              <a:t>和</a:t>
            </a:r>
            <a:r>
              <a:rPr lang="zh-CN" altLang="en-US" sz="2000" dirty="0">
                <a:solidFill>
                  <a:srgbClr val="C00000"/>
                </a:solidFill>
              </a:rPr>
              <a:t>引用</a:t>
            </a:r>
            <a:r>
              <a:rPr lang="zh-CN" altLang="en-US" sz="2000" dirty="0"/>
              <a:t>符号</a:t>
            </a:r>
            <a:r>
              <a:rPr lang="en-US" sz="2000" dirty="0"/>
              <a:t> </a:t>
            </a:r>
            <a:r>
              <a:rPr lang="zh-CN" altLang="en-US" sz="2000" dirty="0"/>
              <a:t>（</a:t>
            </a:r>
            <a:r>
              <a:rPr lang="zh-CN" altLang="en-US" sz="2000" dirty="0">
                <a:solidFill>
                  <a:schemeClr val="accent1"/>
                </a:solidFill>
              </a:rPr>
              <a:t>函数、全局变量、静态变量</a:t>
            </a:r>
            <a:r>
              <a:rPr lang="zh-CN" altLang="en-US" sz="2000" dirty="0"/>
              <a:t>）</a:t>
            </a:r>
            <a:r>
              <a:rPr lang="en-US" sz="2000" dirty="0"/>
              <a:t>:</a:t>
            </a:r>
          </a:p>
          <a:p>
            <a:pPr lvl="2"/>
            <a:r>
              <a:rPr lang="en-US" sz="2000" dirty="0">
                <a:latin typeface="Courier New" charset="0"/>
              </a:rPr>
              <a:t>void swap() {…}         </a:t>
            </a:r>
            <a:r>
              <a:rPr lang="en-US" dirty="0">
                <a:latin typeface="Calibri" pitchFamily="34" charset="0"/>
              </a:rPr>
              <a:t>/* define symbol swap, in </a:t>
            </a:r>
            <a:r>
              <a:rPr lang="en-US" dirty="0" err="1">
                <a:latin typeface="Calibri" pitchFamily="34" charset="0"/>
              </a:rPr>
              <a:t>swap.c</a:t>
            </a:r>
            <a:r>
              <a:rPr lang="en-US" dirty="0">
                <a:latin typeface="Calibri" pitchFamily="34" charset="0"/>
              </a:rPr>
              <a:t> */</a:t>
            </a:r>
          </a:p>
          <a:p>
            <a:pPr lvl="2"/>
            <a:r>
              <a:rPr lang="en-US" sz="2000" dirty="0">
                <a:latin typeface="Courier New" charset="0"/>
              </a:rPr>
              <a:t>swap();                 </a:t>
            </a:r>
            <a:r>
              <a:rPr lang="en-US" dirty="0">
                <a:latin typeface="Calibri" pitchFamily="34" charset="0"/>
              </a:rPr>
              <a:t>/* reference symbol swap, in </a:t>
            </a:r>
            <a:r>
              <a:rPr lang="en-US" dirty="0" err="1">
                <a:latin typeface="Calibri" pitchFamily="34" charset="0"/>
              </a:rPr>
              <a:t>main.c</a:t>
            </a:r>
            <a:r>
              <a:rPr lang="en-US" dirty="0">
                <a:latin typeface="Calibri" pitchFamily="34" charset="0"/>
              </a:rPr>
              <a:t> */</a:t>
            </a:r>
          </a:p>
          <a:p>
            <a:pPr lvl="2"/>
            <a:r>
              <a:rPr lang="en-US" sz="2000" dirty="0" err="1">
                <a:latin typeface="Courier New" charset="0"/>
              </a:rPr>
              <a:t>int</a:t>
            </a:r>
            <a:r>
              <a:rPr lang="en-US" sz="2000" dirty="0">
                <a:latin typeface="Courier New" charset="0"/>
              </a:rPr>
              <a:t> *bufp0 = &amp;</a:t>
            </a:r>
            <a:r>
              <a:rPr lang="en-US" sz="2000" dirty="0" err="1">
                <a:latin typeface="Courier New" charset="0"/>
              </a:rPr>
              <a:t>buf</a:t>
            </a:r>
            <a:r>
              <a:rPr lang="en-US" sz="2000" dirty="0">
                <a:latin typeface="Courier New" charset="0"/>
              </a:rPr>
              <a:t>[0];   </a:t>
            </a:r>
            <a:r>
              <a:rPr lang="en-US" dirty="0">
                <a:latin typeface="Calibri" pitchFamily="34" charset="0"/>
              </a:rPr>
              <a:t>/* define symbol bufp0, in </a:t>
            </a:r>
            <a:r>
              <a:rPr lang="en-US" dirty="0" err="1">
                <a:latin typeface="Calibri" pitchFamily="34" charset="0"/>
              </a:rPr>
              <a:t>swap.c</a:t>
            </a:r>
            <a:r>
              <a:rPr lang="en-US" dirty="0">
                <a:latin typeface="Calibri" pitchFamily="34" charset="0"/>
              </a:rPr>
              <a:t>; reference </a:t>
            </a:r>
            <a:r>
              <a:rPr lang="en-US" dirty="0" err="1">
                <a:latin typeface="Calibri" pitchFamily="34" charset="0"/>
              </a:rPr>
              <a:t>buf</a:t>
            </a:r>
            <a:r>
              <a:rPr lang="en-US" dirty="0">
                <a:latin typeface="Calibri" pitchFamily="34" charset="0"/>
              </a:rPr>
              <a:t>, defined in </a:t>
            </a:r>
            <a:r>
              <a:rPr lang="en-US" dirty="0" err="1">
                <a:latin typeface="Calibri" pitchFamily="34" charset="0"/>
              </a:rPr>
              <a:t>main.c</a:t>
            </a:r>
            <a:r>
              <a:rPr lang="en-US" dirty="0">
                <a:latin typeface="Calibri" pitchFamily="34" charset="0"/>
              </a:rPr>
              <a:t>  */</a:t>
            </a:r>
          </a:p>
          <a:p>
            <a:pPr lvl="1"/>
            <a:endParaRPr lang="en-US" sz="2000" dirty="0"/>
          </a:p>
          <a:p>
            <a:pPr lvl="1"/>
            <a:r>
              <a:rPr lang="en-US" sz="2000" dirty="0"/>
              <a:t> </a:t>
            </a:r>
            <a:r>
              <a:rPr lang="zh-CN" altLang="en-US" sz="2000" b="0" dirty="0"/>
              <a:t>符号的定义由编译器保存在 </a:t>
            </a:r>
            <a:r>
              <a:rPr lang="en-US" altLang="zh-CN" sz="2000" b="0" dirty="0"/>
              <a:t>.o </a:t>
            </a:r>
            <a:r>
              <a:rPr lang="zh-CN" altLang="en-US" sz="2000" b="0" dirty="0"/>
              <a:t>文件的</a:t>
            </a:r>
            <a:r>
              <a:rPr lang="zh-CN" altLang="en-US" sz="2000" dirty="0">
                <a:solidFill>
                  <a:srgbClr val="C00000"/>
                </a:solidFill>
              </a:rPr>
              <a:t>符号表</a:t>
            </a:r>
            <a:r>
              <a:rPr lang="zh-CN" altLang="en-US" sz="2000" b="0" dirty="0"/>
              <a:t>中</a:t>
            </a:r>
            <a:endParaRPr lang="en-US" sz="2000" b="0" dirty="0"/>
          </a:p>
          <a:p>
            <a:pPr lvl="1"/>
            <a:endParaRPr lang="en-US" sz="2000" dirty="0"/>
          </a:p>
          <a:p>
            <a:pPr lvl="1"/>
            <a:r>
              <a:rPr lang="en-US" sz="2000" dirty="0"/>
              <a:t> </a:t>
            </a:r>
            <a:r>
              <a:rPr lang="zh-CN" altLang="en-US" sz="2000" b="0" dirty="0"/>
              <a:t>链接器把每个符号引用和定义</a:t>
            </a:r>
            <a:r>
              <a:rPr lang="zh-CN" altLang="en-US" sz="2000" b="0" dirty="0">
                <a:solidFill>
                  <a:srgbClr val="C00000"/>
                </a:solidFill>
              </a:rPr>
              <a:t>关联</a:t>
            </a:r>
            <a:r>
              <a:rPr lang="zh-CN" altLang="en-US" sz="2000" b="0" dirty="0"/>
              <a:t>起来</a:t>
            </a:r>
            <a:endParaRPr lang="en-US" sz="2000" dirty="0"/>
          </a:p>
          <a:p>
            <a:endParaRPr lang="en-US" dirty="0"/>
          </a:p>
        </p:txBody>
      </p:sp>
    </p:spTree>
    <p:extLst>
      <p:ext uri="{BB962C8B-B14F-4D97-AF65-F5344CB8AC3E}">
        <p14:creationId xmlns:p14="http://schemas.microsoft.com/office/powerpoint/2010/main" val="2398514472"/>
      </p:ext>
    </p:extLst>
  </p:cSld>
  <p:clrMapOvr>
    <a:masterClrMapping/>
  </p:clrMapOvr>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新硬件基础模板</Template>
  <TotalTime>11614</TotalTime>
  <Pages>47</Pages>
  <Words>7364</Words>
  <Application>Microsoft Office PowerPoint</Application>
  <PresentationFormat>宽屏</PresentationFormat>
  <Paragraphs>1113</Paragraphs>
  <Slides>83</Slides>
  <Notes>75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83</vt:i4>
      </vt:variant>
    </vt:vector>
  </HeadingPairs>
  <TitlesOfParts>
    <vt:vector size="100" baseType="lpstr">
      <vt:lpstr>Arial Unicode MS</vt:lpstr>
      <vt:lpstr>Gill Sans</vt:lpstr>
      <vt:lpstr>msgothic</vt:lpstr>
      <vt:lpstr>Yu Gothic</vt:lpstr>
      <vt:lpstr>ヒラギノ角ゴ ProN W3</vt:lpstr>
      <vt:lpstr>楷体_GB2312</vt:lpstr>
      <vt:lpstr>宋体</vt:lpstr>
      <vt:lpstr>微软雅黑</vt:lpstr>
      <vt:lpstr>Arial</vt:lpstr>
      <vt:lpstr>Calibri</vt:lpstr>
      <vt:lpstr>Consolas</vt:lpstr>
      <vt:lpstr>Courier New</vt:lpstr>
      <vt:lpstr>Times New Roman</vt:lpstr>
      <vt:lpstr>Wingdings</vt:lpstr>
      <vt:lpstr>Wingdings 2</vt:lpstr>
      <vt:lpstr>新硬件基础模板</vt:lpstr>
      <vt:lpstr>1_新硬件基础模板</vt:lpstr>
      <vt:lpstr>计算机硬件基础</vt:lpstr>
      <vt:lpstr>PowerPoint 演示文稿</vt:lpstr>
      <vt:lpstr>  什么是链接？</vt:lpstr>
      <vt:lpstr>  为什么要学习关于链接的知识？</vt:lpstr>
      <vt:lpstr>  C程序示例</vt:lpstr>
      <vt:lpstr>  链接（静态）</vt:lpstr>
      <vt:lpstr>  可重定位目标文件 main.o</vt:lpstr>
      <vt:lpstr>PowerPoint 演示文稿</vt:lpstr>
      <vt:lpstr>  链接器程序（ld）做了什么？</vt:lpstr>
      <vt:lpstr>  C程序示例中的符号定义和引用</vt:lpstr>
      <vt:lpstr>  链接器程序（ld）做了什么？（续）</vt:lpstr>
      <vt:lpstr>  重定位</vt:lpstr>
      <vt:lpstr>PowerPoint 演示文稿</vt:lpstr>
      <vt:lpstr>  目标文件的三种形式</vt:lpstr>
      <vt:lpstr>  不同系统的目标文件格式</vt:lpstr>
      <vt:lpstr>  ELF 格式（Executable and Linkable Format ）</vt:lpstr>
      <vt:lpstr>  可重定位目标文件结构</vt:lpstr>
      <vt:lpstr>  典型的可重定位目标文件的节（Sections）</vt:lpstr>
      <vt:lpstr>  典型的可重定位目标文件的节（Sections）</vt:lpstr>
      <vt:lpstr>  典型的可重定位目标文件的节（Sections）</vt:lpstr>
      <vt:lpstr>  MIPS .o 文件节示例</vt:lpstr>
      <vt:lpstr>PowerPoint 演示文稿</vt:lpstr>
      <vt:lpstr>  链接器符号</vt:lpstr>
      <vt:lpstr>  链接第一步：符号解析</vt:lpstr>
      <vt:lpstr>  符号定义</vt:lpstr>
      <vt:lpstr>  局部符号</vt:lpstr>
      <vt:lpstr>  符号表</vt:lpstr>
      <vt:lpstr>  符号表示例</vt:lpstr>
      <vt:lpstr>PowerPoint 演示文稿</vt:lpstr>
      <vt:lpstr>  符号解析</vt:lpstr>
      <vt:lpstr>  多重定义全局符号的解析</vt:lpstr>
      <vt:lpstr>  链接器符号规则</vt:lpstr>
      <vt:lpstr>  多重定义示例</vt:lpstr>
      <vt:lpstr>  类型不符示例</vt:lpstr>
      <vt:lpstr>  与静态库链接</vt:lpstr>
      <vt:lpstr>  提供标准函数的多种方法</vt:lpstr>
      <vt:lpstr>  提供标准函数的多种方法</vt:lpstr>
      <vt:lpstr>  提供标准函数的多种方法</vt:lpstr>
      <vt:lpstr>  静态库优点</vt:lpstr>
      <vt:lpstr>  静态库示例</vt:lpstr>
      <vt:lpstr>  创建静态库</vt:lpstr>
      <vt:lpstr>  使用静态库</vt:lpstr>
      <vt:lpstr>  和静态库链接</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命令行上的库和目标文件的顺序</vt:lpstr>
      <vt:lpstr>  文件顺序示例</vt:lpstr>
      <vt:lpstr>PowerPoint 演示文稿</vt:lpstr>
      <vt:lpstr>  重定位</vt:lpstr>
      <vt:lpstr>PowerPoint 演示文稿</vt:lpstr>
      <vt:lpstr>  重定位</vt:lpstr>
      <vt:lpstr>  重定位条目</vt:lpstr>
      <vt:lpstr>  重定位条目</vt:lpstr>
      <vt:lpstr>  重定位条目示例（main）</vt:lpstr>
      <vt:lpstr>  最终可执行目标文件（objdump）</vt:lpstr>
      <vt:lpstr>  使用GOT重定位</vt:lpstr>
      <vt:lpstr>  重定位条目示例（swap）</vt:lpstr>
      <vt:lpstr>  最终可执行目标文件</vt:lpstr>
      <vt:lpstr>  最终可执行目标文件</vt:lpstr>
      <vt:lpstr>  最终可执行目标文件（.data）</vt:lpstr>
      <vt:lpstr>PowerPoint 演示文稿</vt:lpstr>
      <vt:lpstr>  可执行目标文件</vt:lpstr>
      <vt:lpstr>  MIPS可执行目标文件示例</vt:lpstr>
      <vt:lpstr>  MIPS 的节</vt:lpstr>
      <vt:lpstr>  程序头部表 </vt:lpstr>
      <vt:lpstr>PowerPoint 演示文稿</vt:lpstr>
      <vt:lpstr>  加载可执行目标文件</vt:lpstr>
      <vt:lpstr> 启动代码</vt:lpstr>
      <vt:lpstr>PowerPoint 演示文稿</vt:lpstr>
      <vt:lpstr>  动态链接共享库</vt:lpstr>
      <vt:lpstr>  动态库的概念</vt:lpstr>
      <vt:lpstr>  动态链接过程 —— 1. 加载时链接</vt:lpstr>
      <vt:lpstr>  应用程序加载时链接</vt:lpstr>
      <vt:lpstr> 动态链接过程 —— 2.  应用程序运行时链接</vt:lpstr>
      <vt:lpstr>  位置无关代码（PIC）</vt:lpstr>
      <vt:lpstr>  Linux 程序内存映像</vt:lpstr>
      <vt:lpstr>  PIC 函数调用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Administrator</cp:lastModifiedBy>
  <cp:revision>914</cp:revision>
  <cp:lastPrinted>2015-09-14T05:54:14Z</cp:lastPrinted>
  <dcterms:created xsi:type="dcterms:W3CDTF">2021-07-22T03:01:42Z</dcterms:created>
  <dcterms:modified xsi:type="dcterms:W3CDTF">2024-12-13T03:49:50Z</dcterms:modified>
</cp:coreProperties>
</file>